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43891200" cy="29260800"/>
  <p:notesSz cx="7315200" cy="9601200"/>
  <p:defaultTextStyle>
    <a:defPPr>
      <a:defRPr lang="en-US"/>
    </a:defPPr>
    <a:lvl1pPr algn="l" rtl="0" eaLnBrk="0" fontAlgn="base" hangingPunct="0">
      <a:spcBef>
        <a:spcPct val="0"/>
      </a:spcBef>
      <a:spcAft>
        <a:spcPct val="0"/>
      </a:spcAft>
      <a:defRPr sz="2100" kern="1200">
        <a:solidFill>
          <a:schemeClr val="tx1"/>
        </a:solidFill>
        <a:latin typeface="Times" pitchFamily="-96" charset="0"/>
        <a:ea typeface="+mn-ea"/>
        <a:cs typeface="+mn-cs"/>
      </a:defRPr>
    </a:lvl1pPr>
    <a:lvl2pPr marL="457200" algn="l" rtl="0" eaLnBrk="0" fontAlgn="base" hangingPunct="0">
      <a:spcBef>
        <a:spcPct val="0"/>
      </a:spcBef>
      <a:spcAft>
        <a:spcPct val="0"/>
      </a:spcAft>
      <a:defRPr sz="2100" kern="1200">
        <a:solidFill>
          <a:schemeClr val="tx1"/>
        </a:solidFill>
        <a:latin typeface="Times" pitchFamily="-96" charset="0"/>
        <a:ea typeface="+mn-ea"/>
        <a:cs typeface="+mn-cs"/>
      </a:defRPr>
    </a:lvl2pPr>
    <a:lvl3pPr marL="914400" algn="l" rtl="0" eaLnBrk="0" fontAlgn="base" hangingPunct="0">
      <a:spcBef>
        <a:spcPct val="0"/>
      </a:spcBef>
      <a:spcAft>
        <a:spcPct val="0"/>
      </a:spcAft>
      <a:defRPr sz="2100" kern="1200">
        <a:solidFill>
          <a:schemeClr val="tx1"/>
        </a:solidFill>
        <a:latin typeface="Times" pitchFamily="-96" charset="0"/>
        <a:ea typeface="+mn-ea"/>
        <a:cs typeface="+mn-cs"/>
      </a:defRPr>
    </a:lvl3pPr>
    <a:lvl4pPr marL="1371600" algn="l" rtl="0" eaLnBrk="0" fontAlgn="base" hangingPunct="0">
      <a:spcBef>
        <a:spcPct val="0"/>
      </a:spcBef>
      <a:spcAft>
        <a:spcPct val="0"/>
      </a:spcAft>
      <a:defRPr sz="2100" kern="1200">
        <a:solidFill>
          <a:schemeClr val="tx1"/>
        </a:solidFill>
        <a:latin typeface="Times" pitchFamily="-96" charset="0"/>
        <a:ea typeface="+mn-ea"/>
        <a:cs typeface="+mn-cs"/>
      </a:defRPr>
    </a:lvl4pPr>
    <a:lvl5pPr marL="1828800" algn="l" rtl="0" eaLnBrk="0" fontAlgn="base" hangingPunct="0">
      <a:spcBef>
        <a:spcPct val="0"/>
      </a:spcBef>
      <a:spcAft>
        <a:spcPct val="0"/>
      </a:spcAft>
      <a:defRPr sz="2100" kern="1200">
        <a:solidFill>
          <a:schemeClr val="tx1"/>
        </a:solidFill>
        <a:latin typeface="Times" pitchFamily="-96" charset="0"/>
        <a:ea typeface="+mn-ea"/>
        <a:cs typeface="+mn-cs"/>
      </a:defRPr>
    </a:lvl5pPr>
    <a:lvl6pPr marL="2286000" algn="l" defTabSz="914400" rtl="0" eaLnBrk="1" latinLnBrk="0" hangingPunct="1">
      <a:defRPr sz="2100" kern="1200">
        <a:solidFill>
          <a:schemeClr val="tx1"/>
        </a:solidFill>
        <a:latin typeface="Times" pitchFamily="-96" charset="0"/>
        <a:ea typeface="+mn-ea"/>
        <a:cs typeface="+mn-cs"/>
      </a:defRPr>
    </a:lvl6pPr>
    <a:lvl7pPr marL="2743200" algn="l" defTabSz="914400" rtl="0" eaLnBrk="1" latinLnBrk="0" hangingPunct="1">
      <a:defRPr sz="2100" kern="1200">
        <a:solidFill>
          <a:schemeClr val="tx1"/>
        </a:solidFill>
        <a:latin typeface="Times" pitchFamily="-96" charset="0"/>
        <a:ea typeface="+mn-ea"/>
        <a:cs typeface="+mn-cs"/>
      </a:defRPr>
    </a:lvl7pPr>
    <a:lvl8pPr marL="3200400" algn="l" defTabSz="914400" rtl="0" eaLnBrk="1" latinLnBrk="0" hangingPunct="1">
      <a:defRPr sz="2100" kern="1200">
        <a:solidFill>
          <a:schemeClr val="tx1"/>
        </a:solidFill>
        <a:latin typeface="Times" pitchFamily="-96" charset="0"/>
        <a:ea typeface="+mn-ea"/>
        <a:cs typeface="+mn-cs"/>
      </a:defRPr>
    </a:lvl8pPr>
    <a:lvl9pPr marL="3657600" algn="l" defTabSz="914400" rtl="0" eaLnBrk="1" latinLnBrk="0" hangingPunct="1">
      <a:defRPr sz="2100" kern="1200">
        <a:solidFill>
          <a:schemeClr val="tx1"/>
        </a:solidFill>
        <a:latin typeface="Times" pitchFamily="-9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5D8C"/>
    <a:srgbClr val="63AD3C"/>
    <a:srgbClr val="000066"/>
    <a:srgbClr val="008FFF"/>
    <a:srgbClr val="FFA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2838" autoAdjust="0"/>
    <p:restoredTop sz="90918" autoAdjust="0"/>
  </p:normalViewPr>
  <p:slideViewPr>
    <p:cSldViewPr>
      <p:cViewPr varScale="1">
        <p:scale>
          <a:sx n="18" d="100"/>
          <a:sy n="18" d="100"/>
        </p:scale>
        <p:origin x="-1098" y="-138"/>
      </p:cViewPr>
      <p:guideLst>
        <p:guide orient="horz" pos="9216"/>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15363"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fld id="{2193C0D1-C331-4E82-A89F-F3C78BE75A5E}" type="datetimeFigureOut">
              <a:rPr lang="en-US"/>
              <a:pPr/>
              <a:t>8/10/2010</a:t>
            </a:fld>
            <a:endParaRPr lang="en-US"/>
          </a:p>
        </p:txBody>
      </p:sp>
      <p:sp>
        <p:nvSpPr>
          <p:cNvPr id="15364"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15365"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2DABC9EE-AB2E-4388-AA4E-F56F528A1A3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vl1pPr>
          </a:lstStyle>
          <a:p>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3076" name="Rectangle 4"/>
          <p:cNvSpPr>
            <a:spLocks noGrp="1" noRot="1" noChangeAspect="1" noChangeArrowheads="1" noTextEdit="1"/>
          </p:cNvSpPr>
          <p:nvPr>
            <p:ph type="sldImg" idx="2"/>
          </p:nvPr>
        </p:nvSpPr>
        <p:spPr bwMode="auto">
          <a:xfrm>
            <a:off x="957263" y="720725"/>
            <a:ext cx="5400675"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vl1pPr>
          </a:lstStyle>
          <a:p>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vl1pPr>
          </a:lstStyle>
          <a:p>
            <a:fld id="{3E1928BA-9EBB-4FC4-AF50-0FB912C60C2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smtClean="0">
              <a:latin typeface="Times" pitchFamily="-9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7680325" y="18653125"/>
            <a:ext cx="35845750"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7680325"/>
            <a:ext cx="46085125"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275" y="1317625"/>
            <a:ext cx="11520488"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638" y="1317625"/>
            <a:ext cx="34412237"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60638" y="7680325"/>
            <a:ext cx="46085125"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0" y="13952538"/>
            <a:ext cx="43526075"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638" y="7680325"/>
            <a:ext cx="22966362"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79400" y="7680325"/>
            <a:ext cx="22966363"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638" y="7369175"/>
            <a:ext cx="2262505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60638" y="10439400"/>
            <a:ext cx="2262505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775" y="7369175"/>
            <a:ext cx="22632988"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6012775" y="10439400"/>
            <a:ext cx="22632988"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0019963" y="1311275"/>
            <a:ext cx="286258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638" y="6888163"/>
            <a:ext cx="1684655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036175" y="2941638"/>
            <a:ext cx="30724475"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036175" y="25763538"/>
            <a:ext cx="30724475"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posterheader"/>
          <p:cNvPicPr>
            <a:picLocks noChangeArrowheads="1"/>
          </p:cNvPicPr>
          <p:nvPr userDrawn="1"/>
        </p:nvPicPr>
        <p:blipFill>
          <a:blip r:embed="rId14" cstate="print"/>
          <a:srcRect t="31671"/>
          <a:stretch>
            <a:fillRect/>
          </a:stretch>
        </p:blipFill>
        <p:spPr bwMode="auto">
          <a:xfrm>
            <a:off x="0" y="0"/>
            <a:ext cx="43891200" cy="3581400"/>
          </a:xfrm>
          <a:prstGeom prst="rect">
            <a:avLst/>
          </a:prstGeom>
          <a:noFill/>
        </p:spPr>
      </p:pic>
      <p:sp>
        <p:nvSpPr>
          <p:cNvPr id="1028" name="Rectangle 4"/>
          <p:cNvSpPr>
            <a:spLocks noChangeArrowheads="1"/>
          </p:cNvSpPr>
          <p:nvPr userDrawn="1"/>
        </p:nvSpPr>
        <p:spPr bwMode="auto">
          <a:xfrm flipH="1">
            <a:off x="0" y="28176538"/>
            <a:ext cx="43891200" cy="1084262"/>
          </a:xfrm>
          <a:prstGeom prst="rect">
            <a:avLst/>
          </a:prstGeom>
          <a:solidFill>
            <a:schemeClr val="tx1"/>
          </a:solidFill>
          <a:ln w="9525">
            <a:noFill/>
            <a:miter lim="800000"/>
            <a:headEnd/>
            <a:tailEnd/>
          </a:ln>
          <a:effectLst/>
        </p:spPr>
        <p:txBody>
          <a:bodyPr wrap="none" anchor="ctr"/>
          <a:lstStyle/>
          <a:p>
            <a:endParaRPr lang="en-US"/>
          </a:p>
        </p:txBody>
      </p:sp>
      <p:graphicFrame>
        <p:nvGraphicFramePr>
          <p:cNvPr id="1039" name="Object 15"/>
          <p:cNvGraphicFramePr>
            <a:graphicFrameLocks noChangeAspect="1"/>
          </p:cNvGraphicFramePr>
          <p:nvPr/>
        </p:nvGraphicFramePr>
        <p:xfrm>
          <a:off x="0" y="0"/>
          <a:ext cx="4953000" cy="3549650"/>
        </p:xfrm>
        <a:graphic>
          <a:graphicData uri="http://schemas.openxmlformats.org/presentationml/2006/ole">
            <p:oleObj spid="_x0000_s1039" name="Image" r:id="rId15" imgW="4892340" imgH="3519944" progId="">
              <p:embed/>
            </p:oleObj>
          </a:graphicData>
        </a:graphic>
      </p:graphicFrame>
      <p:sp>
        <p:nvSpPr>
          <p:cNvPr id="1042" name="Oval 16"/>
          <p:cNvSpPr>
            <a:spLocks noChangeArrowheads="1"/>
          </p:cNvSpPr>
          <p:nvPr userDrawn="1"/>
        </p:nvSpPr>
        <p:spPr bwMode="auto">
          <a:xfrm>
            <a:off x="40614600" y="381000"/>
            <a:ext cx="2743200" cy="2695575"/>
          </a:xfrm>
          <a:prstGeom prst="ellipse">
            <a:avLst/>
          </a:prstGeom>
          <a:solidFill>
            <a:schemeClr val="bg1"/>
          </a:solidFill>
          <a:ln w="9525">
            <a:noFill/>
            <a:round/>
            <a:headEnd/>
            <a:tailEnd/>
          </a:ln>
        </p:spPr>
        <p:txBody>
          <a:bodyPr wrap="none" anchor="ctr"/>
          <a:lstStyle/>
          <a:p>
            <a:pPr eaLnBrk="1" hangingPunct="1"/>
            <a:endParaRPr lang="en-US" sz="7800">
              <a:latin typeface="Arial" charset="0"/>
              <a:ea typeface="宋体" pitchFamily="2" charset="-122"/>
            </a:endParaRPr>
          </a:p>
        </p:txBody>
      </p:sp>
      <p:pic>
        <p:nvPicPr>
          <p:cNvPr id="1043" name="Picture 17" descr="pitt_bluegold_seal4"/>
          <p:cNvPicPr>
            <a:picLocks noChangeAspect="1" noChangeArrowheads="1"/>
          </p:cNvPicPr>
          <p:nvPr userDrawn="1"/>
        </p:nvPicPr>
        <p:blipFill>
          <a:blip r:embed="rId16" cstate="print"/>
          <a:srcRect/>
          <a:stretch>
            <a:fillRect/>
          </a:stretch>
        </p:blipFill>
        <p:spPr bwMode="auto">
          <a:xfrm>
            <a:off x="40646350" y="381000"/>
            <a:ext cx="2711450" cy="2695575"/>
          </a:xfrm>
          <a:prstGeom prst="rect">
            <a:avLst/>
          </a:prstGeom>
          <a:noFill/>
          <a:ln w="9525">
            <a:noFill/>
            <a:miter lim="800000"/>
            <a:headEnd/>
            <a:tailEnd/>
          </a:ln>
        </p:spPr>
      </p:pic>
      <p:pic>
        <p:nvPicPr>
          <p:cNvPr id="1045" name="Picture 21"/>
          <p:cNvPicPr>
            <a:picLocks noChangeAspect="1" noChangeArrowheads="1"/>
          </p:cNvPicPr>
          <p:nvPr userDrawn="1"/>
        </p:nvPicPr>
        <p:blipFill>
          <a:blip r:embed="rId17" cstate="print"/>
          <a:srcRect/>
          <a:stretch>
            <a:fillRect/>
          </a:stretch>
        </p:blipFill>
        <p:spPr bwMode="auto">
          <a:xfrm>
            <a:off x="41314688" y="26365200"/>
            <a:ext cx="2576512" cy="29718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179763" rtl="0" eaLnBrk="0" fontAlgn="base" hangingPunct="0">
        <a:lnSpc>
          <a:spcPct val="70000"/>
        </a:lnSpc>
        <a:spcBef>
          <a:spcPct val="0"/>
        </a:spcBef>
        <a:spcAft>
          <a:spcPct val="0"/>
        </a:spcAft>
        <a:defRPr sz="8300">
          <a:solidFill>
            <a:schemeClr val="bg1"/>
          </a:solidFill>
          <a:latin typeface="+mj-lt"/>
          <a:ea typeface="+mj-ea"/>
          <a:cs typeface="+mj-cs"/>
        </a:defRPr>
      </a:lvl1pPr>
      <a:lvl2pPr algn="l" defTabSz="3179763" rtl="0" eaLnBrk="0" fontAlgn="base" hangingPunct="0">
        <a:lnSpc>
          <a:spcPct val="70000"/>
        </a:lnSpc>
        <a:spcBef>
          <a:spcPct val="0"/>
        </a:spcBef>
        <a:spcAft>
          <a:spcPct val="0"/>
        </a:spcAft>
        <a:defRPr sz="8300">
          <a:solidFill>
            <a:schemeClr val="bg1"/>
          </a:solidFill>
          <a:latin typeface="Arial Black" pitchFamily="1" charset="0"/>
        </a:defRPr>
      </a:lvl2pPr>
      <a:lvl3pPr algn="l" defTabSz="3179763" rtl="0" eaLnBrk="0" fontAlgn="base" hangingPunct="0">
        <a:lnSpc>
          <a:spcPct val="70000"/>
        </a:lnSpc>
        <a:spcBef>
          <a:spcPct val="0"/>
        </a:spcBef>
        <a:spcAft>
          <a:spcPct val="0"/>
        </a:spcAft>
        <a:defRPr sz="8300">
          <a:solidFill>
            <a:schemeClr val="bg1"/>
          </a:solidFill>
          <a:latin typeface="Arial Black" pitchFamily="1" charset="0"/>
        </a:defRPr>
      </a:lvl3pPr>
      <a:lvl4pPr algn="l" defTabSz="3179763" rtl="0" eaLnBrk="0" fontAlgn="base" hangingPunct="0">
        <a:lnSpc>
          <a:spcPct val="70000"/>
        </a:lnSpc>
        <a:spcBef>
          <a:spcPct val="0"/>
        </a:spcBef>
        <a:spcAft>
          <a:spcPct val="0"/>
        </a:spcAft>
        <a:defRPr sz="8300">
          <a:solidFill>
            <a:schemeClr val="bg1"/>
          </a:solidFill>
          <a:latin typeface="Arial Black" pitchFamily="1" charset="0"/>
        </a:defRPr>
      </a:lvl4pPr>
      <a:lvl5pPr algn="l" defTabSz="3179763" rtl="0" eaLnBrk="0" fontAlgn="base" hangingPunct="0">
        <a:lnSpc>
          <a:spcPct val="70000"/>
        </a:lnSpc>
        <a:spcBef>
          <a:spcPct val="0"/>
        </a:spcBef>
        <a:spcAft>
          <a:spcPct val="0"/>
        </a:spcAft>
        <a:defRPr sz="8300">
          <a:solidFill>
            <a:schemeClr val="bg1"/>
          </a:solidFill>
          <a:latin typeface="Arial Black" pitchFamily="1" charset="0"/>
        </a:defRPr>
      </a:lvl5pPr>
      <a:lvl6pPr marL="457200" algn="l" defTabSz="3657600" rtl="0" fontAlgn="base">
        <a:lnSpc>
          <a:spcPct val="70000"/>
        </a:lnSpc>
        <a:spcBef>
          <a:spcPct val="0"/>
        </a:spcBef>
        <a:spcAft>
          <a:spcPct val="0"/>
        </a:spcAft>
        <a:defRPr sz="9600">
          <a:solidFill>
            <a:schemeClr val="bg1"/>
          </a:solidFill>
          <a:latin typeface="Arial Black" pitchFamily="1" charset="0"/>
        </a:defRPr>
      </a:lvl6pPr>
      <a:lvl7pPr marL="914400" algn="l" defTabSz="3657600" rtl="0" fontAlgn="base">
        <a:lnSpc>
          <a:spcPct val="70000"/>
        </a:lnSpc>
        <a:spcBef>
          <a:spcPct val="0"/>
        </a:spcBef>
        <a:spcAft>
          <a:spcPct val="0"/>
        </a:spcAft>
        <a:defRPr sz="9600">
          <a:solidFill>
            <a:schemeClr val="bg1"/>
          </a:solidFill>
          <a:latin typeface="Arial Black" pitchFamily="1" charset="0"/>
        </a:defRPr>
      </a:lvl7pPr>
      <a:lvl8pPr marL="1371600" algn="l" defTabSz="3657600" rtl="0" fontAlgn="base">
        <a:lnSpc>
          <a:spcPct val="70000"/>
        </a:lnSpc>
        <a:spcBef>
          <a:spcPct val="0"/>
        </a:spcBef>
        <a:spcAft>
          <a:spcPct val="0"/>
        </a:spcAft>
        <a:defRPr sz="9600">
          <a:solidFill>
            <a:schemeClr val="bg1"/>
          </a:solidFill>
          <a:latin typeface="Arial Black" pitchFamily="1" charset="0"/>
        </a:defRPr>
      </a:lvl8pPr>
      <a:lvl9pPr marL="1828800" algn="l" defTabSz="3657600" rtl="0" fontAlgn="base">
        <a:lnSpc>
          <a:spcPct val="70000"/>
        </a:lnSpc>
        <a:spcBef>
          <a:spcPct val="0"/>
        </a:spcBef>
        <a:spcAft>
          <a:spcPct val="0"/>
        </a:spcAft>
        <a:defRPr sz="9600">
          <a:solidFill>
            <a:schemeClr val="bg1"/>
          </a:solidFill>
          <a:latin typeface="Arial Black" pitchFamily="1" charset="0"/>
        </a:defRPr>
      </a:lvl9pPr>
    </p:titleStyle>
    <p:bodyStyle>
      <a:lvl1pPr marL="1192213" indent="-1192213" algn="l" defTabSz="3179763" rtl="0" eaLnBrk="0" fontAlgn="base" hangingPunct="0">
        <a:spcBef>
          <a:spcPct val="20000"/>
        </a:spcBef>
        <a:spcAft>
          <a:spcPct val="0"/>
        </a:spcAft>
        <a:buChar char="•"/>
        <a:defRPr sz="6300">
          <a:solidFill>
            <a:schemeClr val="tx1"/>
          </a:solidFill>
          <a:latin typeface="+mn-lt"/>
          <a:ea typeface="+mn-ea"/>
          <a:cs typeface="+mn-cs"/>
        </a:defRPr>
      </a:lvl1pPr>
      <a:lvl2pPr marL="2584450" indent="-993775" algn="l" defTabSz="3179763" rtl="0" eaLnBrk="0" fontAlgn="base" hangingPunct="0">
        <a:spcBef>
          <a:spcPct val="20000"/>
        </a:spcBef>
        <a:spcAft>
          <a:spcPct val="0"/>
        </a:spcAft>
        <a:buFont typeface="Times" pitchFamily="-96" charset="0"/>
        <a:buChar char="•"/>
        <a:defRPr sz="5200">
          <a:solidFill>
            <a:schemeClr val="tx1"/>
          </a:solidFill>
          <a:latin typeface="+mn-lt"/>
        </a:defRPr>
      </a:lvl2pPr>
      <a:lvl3pPr marL="3975100" indent="-795338" algn="l" defTabSz="3179763" rtl="0" eaLnBrk="0" fontAlgn="base" hangingPunct="0">
        <a:spcBef>
          <a:spcPct val="20000"/>
        </a:spcBef>
        <a:spcAft>
          <a:spcPct val="0"/>
        </a:spcAft>
        <a:buChar char="•"/>
        <a:defRPr sz="4200">
          <a:solidFill>
            <a:schemeClr val="tx1"/>
          </a:solidFill>
          <a:latin typeface="+mn-lt"/>
        </a:defRPr>
      </a:lvl3pPr>
      <a:lvl4pPr marL="5565775" indent="-795338" algn="l" defTabSz="3179763" rtl="0" eaLnBrk="0" fontAlgn="base" hangingPunct="0">
        <a:spcBef>
          <a:spcPct val="20000"/>
        </a:spcBef>
        <a:spcAft>
          <a:spcPct val="0"/>
        </a:spcAft>
        <a:buChar char="–"/>
        <a:defRPr sz="3100">
          <a:solidFill>
            <a:schemeClr val="tx1"/>
          </a:solidFill>
          <a:latin typeface="+mn-lt"/>
        </a:defRPr>
      </a:lvl4pPr>
      <a:lvl5pPr marL="7154863" indent="-793750" algn="l" defTabSz="3179763" rtl="0" eaLnBrk="0" fontAlgn="base" hangingPunct="0">
        <a:spcBef>
          <a:spcPct val="20000"/>
        </a:spcBef>
        <a:spcAft>
          <a:spcPct val="0"/>
        </a:spcAft>
        <a:buChar char="»"/>
        <a:defRPr sz="2100">
          <a:solidFill>
            <a:schemeClr val="tx1"/>
          </a:solidFill>
          <a:latin typeface="+mn-lt"/>
        </a:defRPr>
      </a:lvl5pPr>
      <a:lvl6pPr marL="8686800" indent="-914400" algn="l" defTabSz="3657600" rtl="0" fontAlgn="base">
        <a:spcBef>
          <a:spcPct val="20000"/>
        </a:spcBef>
        <a:spcAft>
          <a:spcPct val="0"/>
        </a:spcAft>
        <a:buChar char="»"/>
        <a:defRPr sz="2400">
          <a:solidFill>
            <a:schemeClr val="tx1"/>
          </a:solidFill>
          <a:latin typeface="+mn-lt"/>
        </a:defRPr>
      </a:lvl6pPr>
      <a:lvl7pPr marL="9144000" indent="-914400" algn="l" defTabSz="3657600" rtl="0" fontAlgn="base">
        <a:spcBef>
          <a:spcPct val="20000"/>
        </a:spcBef>
        <a:spcAft>
          <a:spcPct val="0"/>
        </a:spcAft>
        <a:buChar char="»"/>
        <a:defRPr sz="2400">
          <a:solidFill>
            <a:schemeClr val="tx1"/>
          </a:solidFill>
          <a:latin typeface="+mn-lt"/>
        </a:defRPr>
      </a:lvl7pPr>
      <a:lvl8pPr marL="9601200" indent="-914400" algn="l" defTabSz="3657600" rtl="0" fontAlgn="base">
        <a:spcBef>
          <a:spcPct val="20000"/>
        </a:spcBef>
        <a:spcAft>
          <a:spcPct val="0"/>
        </a:spcAft>
        <a:buChar char="»"/>
        <a:defRPr sz="2400">
          <a:solidFill>
            <a:schemeClr val="tx1"/>
          </a:solidFill>
          <a:latin typeface="+mn-lt"/>
        </a:defRPr>
      </a:lvl8pPr>
      <a:lvl9pPr marL="10058400" indent="-914400" algn="l" defTabSz="3657600"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gif"/><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7" Type="http://schemas.openxmlformats.org/officeDocument/2006/relationships/image" Target="../media/image9.gif"/><Relationship Id="rId12" Type="http://schemas.openxmlformats.org/officeDocument/2006/relationships/image" Target="../media/image14.png"/><Relationship Id="rId17" Type="http://schemas.openxmlformats.org/officeDocument/2006/relationships/image" Target="../media/image19.jpeg"/><Relationship Id="rId2" Type="http://schemas.openxmlformats.org/officeDocument/2006/relationships/notesSlide" Target="../notesSlides/notesSlide1.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9"/>
          <p:cNvSpPr txBox="1">
            <a:spLocks noChangeArrowheads="1"/>
          </p:cNvSpPr>
          <p:nvPr/>
        </p:nvSpPr>
        <p:spPr bwMode="white">
          <a:xfrm>
            <a:off x="5105400" y="609600"/>
            <a:ext cx="6400800" cy="1926944"/>
          </a:xfrm>
          <a:prstGeom prst="rect">
            <a:avLst/>
          </a:prstGeom>
          <a:noFill/>
          <a:ln w="9525">
            <a:noFill/>
            <a:miter lim="800000"/>
            <a:headEnd/>
            <a:tailEnd/>
          </a:ln>
        </p:spPr>
        <p:txBody>
          <a:bodyPr lIns="79507" tIns="39754" rIns="79507" bIns="39754">
            <a:spAutoFit/>
          </a:bodyPr>
          <a:lstStyle/>
          <a:p>
            <a:pPr defTabSz="795338">
              <a:spcBef>
                <a:spcPct val="50000"/>
              </a:spcBef>
            </a:pPr>
            <a:r>
              <a:rPr lang="en-US" sz="8000" b="1" dirty="0" smtClean="0">
                <a:solidFill>
                  <a:schemeClr val="bg1"/>
                </a:solidFill>
                <a:effectLst>
                  <a:outerShdw blurRad="38100" dist="38100" dir="2700000" algn="tl">
                    <a:srgbClr val="C0C0C0"/>
                  </a:outerShdw>
                </a:effectLst>
                <a:latin typeface="+mn-lt"/>
              </a:rPr>
              <a:t>Germany</a:t>
            </a:r>
            <a:r>
              <a:rPr lang="en-US" sz="12000" b="1" dirty="0" smtClean="0">
                <a:solidFill>
                  <a:schemeClr val="bg1"/>
                </a:solidFill>
                <a:latin typeface="Monotype Corsiva" pitchFamily="66" charset="0"/>
              </a:rPr>
              <a:t> </a:t>
            </a:r>
            <a:endParaRPr lang="en-US" sz="12000" b="1" dirty="0">
              <a:solidFill>
                <a:schemeClr val="bg1"/>
              </a:solidFill>
              <a:latin typeface="Monotype Corsiva" pitchFamily="66" charset="0"/>
            </a:endParaRPr>
          </a:p>
        </p:txBody>
      </p:sp>
      <p:sp>
        <p:nvSpPr>
          <p:cNvPr id="2056" name="TextBox 77"/>
          <p:cNvSpPr txBox="1">
            <a:spLocks noChangeArrowheads="1"/>
          </p:cNvSpPr>
          <p:nvPr/>
        </p:nvSpPr>
        <p:spPr bwMode="auto">
          <a:xfrm>
            <a:off x="762000" y="9525000"/>
            <a:ext cx="91440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The Traditional View of the Mailroom</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2" name="TextBox 77"/>
          <p:cNvSpPr txBox="1">
            <a:spLocks noChangeArrowheads="1"/>
          </p:cNvSpPr>
          <p:nvPr/>
        </p:nvSpPr>
        <p:spPr bwMode="auto">
          <a:xfrm>
            <a:off x="11277600" y="3962400"/>
            <a:ext cx="96012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Arial" pitchFamily="34" charset="0"/>
                <a:cs typeface="Arial" pitchFamily="34" charset="0"/>
              </a:rPr>
              <a:t>Böwe </a:t>
            </a:r>
            <a:r>
              <a:rPr lang="en-US" sz="4000" dirty="0" err="1" smtClean="0">
                <a:latin typeface="Arial" pitchFamily="34" charset="0"/>
                <a:cs typeface="Arial" pitchFamily="34" charset="0"/>
              </a:rPr>
              <a:t>Systec</a:t>
            </a:r>
            <a:r>
              <a:rPr lang="en-US" sz="4000" dirty="0" smtClean="0">
                <a:latin typeface="Arial" pitchFamily="34" charset="0"/>
                <a:cs typeface="Arial" pitchFamily="34" charset="0"/>
              </a:rPr>
              <a:t> AG – Company Overview</a:t>
            </a:r>
          </a:p>
        </p:txBody>
      </p:sp>
      <p:sp>
        <p:nvSpPr>
          <p:cNvPr id="3" name="TextBox 77"/>
          <p:cNvSpPr txBox="1">
            <a:spLocks noChangeArrowheads="1"/>
          </p:cNvSpPr>
          <p:nvPr/>
        </p:nvSpPr>
        <p:spPr bwMode="auto">
          <a:xfrm>
            <a:off x="11353800" y="19964400"/>
            <a:ext cx="9906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P.E.S.T. Analysis: Social and Technical  </a:t>
            </a:r>
          </a:p>
          <a:p>
            <a:pPr eaLnBrk="1" hangingPunct="1"/>
            <a:r>
              <a:rPr lang="en-US" sz="4000" dirty="0" smtClean="0">
                <a:latin typeface="+mn-lt"/>
              </a:rPr>
              <a:t>Issues in the Mailroom Industry</a:t>
            </a:r>
          </a:p>
        </p:txBody>
      </p:sp>
      <p:sp>
        <p:nvSpPr>
          <p:cNvPr id="20" name="TextBox 77"/>
          <p:cNvSpPr txBox="1">
            <a:spLocks noChangeArrowheads="1"/>
          </p:cNvSpPr>
          <p:nvPr/>
        </p:nvSpPr>
        <p:spPr bwMode="auto">
          <a:xfrm>
            <a:off x="22098000" y="3962400"/>
            <a:ext cx="9982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S.W.O.T. Analysis:</a:t>
            </a:r>
            <a:r>
              <a:rPr lang="en-US" sz="4000" dirty="0" smtClean="0">
                <a:latin typeface="Arial" pitchFamily="34" charset="0"/>
                <a:cs typeface="Arial" pitchFamily="34" charset="0"/>
              </a:rPr>
              <a:t> Böwe </a:t>
            </a:r>
            <a:r>
              <a:rPr lang="en-US" sz="4000" dirty="0" err="1" smtClean="0">
                <a:latin typeface="Arial" pitchFamily="34" charset="0"/>
                <a:cs typeface="Arial" pitchFamily="34" charset="0"/>
              </a:rPr>
              <a:t>Systec</a:t>
            </a:r>
            <a:r>
              <a:rPr lang="en-US" sz="4000" dirty="0" smtClean="0">
                <a:latin typeface="Arial" pitchFamily="34" charset="0"/>
                <a:cs typeface="Arial" pitchFamily="34" charset="0"/>
              </a:rPr>
              <a:t> AG</a:t>
            </a:r>
            <a:r>
              <a:rPr lang="en-US" sz="4000" dirty="0" smtClean="0">
                <a:latin typeface="+mn-lt"/>
              </a:rPr>
              <a:t> –</a:t>
            </a:r>
          </a:p>
          <a:p>
            <a:pPr eaLnBrk="1" hangingPunct="1"/>
            <a:r>
              <a:rPr lang="en-US" sz="4000" dirty="0" smtClean="0">
                <a:latin typeface="+mn-lt"/>
              </a:rPr>
              <a:t>Strengths and Weaknesses (Internal)  </a:t>
            </a:r>
            <a:endParaRPr lang="en-US" sz="4000" b="1" dirty="0">
              <a:solidFill>
                <a:srgbClr val="000000"/>
              </a:solidFill>
              <a:effectLst>
                <a:outerShdw blurRad="38100" dist="38100" dir="2700000" algn="tl">
                  <a:srgbClr val="000000"/>
                </a:outerShdw>
              </a:effectLst>
              <a:latin typeface="+mn-lt"/>
              <a:ea typeface="宋体" pitchFamily="2" charset="-122"/>
            </a:endParaRPr>
          </a:p>
        </p:txBody>
      </p:sp>
      <p:sp>
        <p:nvSpPr>
          <p:cNvPr id="25" name="TextBox 77"/>
          <p:cNvSpPr txBox="1">
            <a:spLocks noChangeArrowheads="1"/>
          </p:cNvSpPr>
          <p:nvPr/>
        </p:nvSpPr>
        <p:spPr bwMode="auto">
          <a:xfrm>
            <a:off x="762000" y="18440400"/>
            <a:ext cx="91440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Electronic Mailrooms: </a:t>
            </a:r>
          </a:p>
          <a:p>
            <a:pPr eaLnBrk="1" hangingPunct="1"/>
            <a:r>
              <a:rPr lang="en-US" sz="4000" dirty="0" smtClean="0">
                <a:latin typeface="+mn-lt"/>
              </a:rPr>
              <a:t>Industry Overview</a:t>
            </a:r>
          </a:p>
        </p:txBody>
      </p:sp>
      <p:sp>
        <p:nvSpPr>
          <p:cNvPr id="26" name="TextBox 77"/>
          <p:cNvSpPr txBox="1">
            <a:spLocks noChangeArrowheads="1"/>
          </p:cNvSpPr>
          <p:nvPr/>
        </p:nvSpPr>
        <p:spPr bwMode="auto">
          <a:xfrm>
            <a:off x="11506200" y="11353800"/>
            <a:ext cx="97536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P.E.S.T. Analysis: Political and Economic Issues in the Mailroom Industry</a:t>
            </a:r>
          </a:p>
        </p:txBody>
      </p:sp>
      <p:sp>
        <p:nvSpPr>
          <p:cNvPr id="27" name="TextBox 77"/>
          <p:cNvSpPr txBox="1">
            <a:spLocks noChangeArrowheads="1"/>
          </p:cNvSpPr>
          <p:nvPr/>
        </p:nvSpPr>
        <p:spPr bwMode="auto">
          <a:xfrm>
            <a:off x="22174200" y="12649200"/>
            <a:ext cx="9982200" cy="1319025"/>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S.W.O.T. Analysis:</a:t>
            </a:r>
            <a:r>
              <a:rPr lang="en-US" sz="4000" dirty="0" smtClean="0">
                <a:latin typeface="+mn-lt"/>
                <a:cs typeface="Arial" pitchFamily="34" charset="0"/>
              </a:rPr>
              <a:t> Böwe </a:t>
            </a:r>
            <a:r>
              <a:rPr lang="en-US" sz="4000" dirty="0" err="1" smtClean="0">
                <a:latin typeface="+mn-lt"/>
                <a:cs typeface="Arial" pitchFamily="34" charset="0"/>
              </a:rPr>
              <a:t>Systec</a:t>
            </a:r>
            <a:r>
              <a:rPr lang="en-US" sz="4000" dirty="0" smtClean="0">
                <a:latin typeface="+mn-lt"/>
                <a:cs typeface="Arial" pitchFamily="34" charset="0"/>
              </a:rPr>
              <a:t> AG</a:t>
            </a:r>
            <a:r>
              <a:rPr lang="en-US" sz="4000" dirty="0" smtClean="0">
                <a:latin typeface="+mn-lt"/>
              </a:rPr>
              <a:t> –</a:t>
            </a:r>
          </a:p>
          <a:p>
            <a:pPr eaLnBrk="1" hangingPunct="1"/>
            <a:r>
              <a:rPr lang="en-US" sz="4000" dirty="0" smtClean="0">
                <a:latin typeface="+mn-lt"/>
              </a:rPr>
              <a:t>Opportunities and Threats (External)  </a:t>
            </a:r>
            <a:endParaRPr lang="en-US" sz="4000" b="1" dirty="0">
              <a:solidFill>
                <a:srgbClr val="000000"/>
              </a:solidFill>
              <a:effectLst>
                <a:outerShdw blurRad="38100" dist="38100" dir="2700000" algn="tl">
                  <a:srgbClr val="000000"/>
                </a:outerShdw>
              </a:effectLst>
              <a:latin typeface="+mn-lt"/>
              <a:ea typeface="宋体" pitchFamily="2" charset="-122"/>
            </a:endParaRPr>
          </a:p>
        </p:txBody>
      </p:sp>
      <p:sp>
        <p:nvSpPr>
          <p:cNvPr id="28" name="TextBox 77"/>
          <p:cNvSpPr txBox="1">
            <a:spLocks noChangeArrowheads="1"/>
          </p:cNvSpPr>
          <p:nvPr/>
        </p:nvSpPr>
        <p:spPr bwMode="auto">
          <a:xfrm>
            <a:off x="33299400" y="3886200"/>
            <a:ext cx="96012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solidFill>
                  <a:srgbClr val="000000"/>
                </a:solidFill>
                <a:latin typeface="+mn-lt"/>
                <a:ea typeface="宋体" pitchFamily="2" charset="-122"/>
              </a:rPr>
              <a:t>Implementation Challenges</a:t>
            </a:r>
          </a:p>
        </p:txBody>
      </p:sp>
      <p:sp>
        <p:nvSpPr>
          <p:cNvPr id="41" name="TextBox 77"/>
          <p:cNvSpPr txBox="1">
            <a:spLocks noChangeArrowheads="1"/>
          </p:cNvSpPr>
          <p:nvPr/>
        </p:nvSpPr>
        <p:spPr bwMode="auto">
          <a:xfrm>
            <a:off x="685800" y="4038600"/>
            <a:ext cx="91440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Interesting Question</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2" name="TextBox 41"/>
          <p:cNvSpPr txBox="1"/>
          <p:nvPr/>
        </p:nvSpPr>
        <p:spPr>
          <a:xfrm>
            <a:off x="685800" y="5334000"/>
            <a:ext cx="9460923" cy="2862322"/>
          </a:xfrm>
          <a:prstGeom prst="rect">
            <a:avLst/>
          </a:prstGeom>
          <a:noFill/>
        </p:spPr>
        <p:txBody>
          <a:bodyPr wrap="none" rtlCol="0">
            <a:spAutoFit/>
          </a:bodyPr>
          <a:lstStyle/>
          <a:p>
            <a:r>
              <a:rPr lang="en-US" sz="3600" dirty="0" smtClean="0">
                <a:latin typeface="+mn-lt"/>
              </a:rPr>
              <a:t>How can Böwe </a:t>
            </a:r>
            <a:r>
              <a:rPr lang="en-US" sz="3600" dirty="0" err="1" smtClean="0">
                <a:latin typeface="+mn-lt"/>
              </a:rPr>
              <a:t>Systec</a:t>
            </a:r>
            <a:r>
              <a:rPr lang="en-US" sz="3600" dirty="0" smtClean="0">
                <a:latin typeface="+mn-lt"/>
              </a:rPr>
              <a:t> AG capitalize on its </a:t>
            </a:r>
          </a:p>
          <a:p>
            <a:r>
              <a:rPr lang="en-US" sz="3600" dirty="0" smtClean="0">
                <a:latin typeface="+mn-lt"/>
              </a:rPr>
              <a:t>established global presence and strong </a:t>
            </a:r>
          </a:p>
          <a:p>
            <a:r>
              <a:rPr lang="en-US" sz="3600" dirty="0" smtClean="0">
                <a:latin typeface="+mn-lt"/>
              </a:rPr>
              <a:t>technological infrastructure in response to </a:t>
            </a:r>
          </a:p>
          <a:p>
            <a:r>
              <a:rPr lang="en-US" sz="3600" dirty="0" smtClean="0">
                <a:latin typeface="+mn-lt"/>
              </a:rPr>
              <a:t>the economic and social challenges to the</a:t>
            </a:r>
          </a:p>
          <a:p>
            <a:r>
              <a:rPr lang="en-US" sz="3600" dirty="0" smtClean="0">
                <a:latin typeface="+mn-lt"/>
              </a:rPr>
              <a:t>company’s mail-sorting technology business?</a:t>
            </a:r>
          </a:p>
        </p:txBody>
      </p:sp>
      <p:sp>
        <p:nvSpPr>
          <p:cNvPr id="43" name="TextBox 77"/>
          <p:cNvSpPr txBox="1">
            <a:spLocks noChangeArrowheads="1"/>
          </p:cNvSpPr>
          <p:nvPr/>
        </p:nvSpPr>
        <p:spPr bwMode="auto">
          <a:xfrm>
            <a:off x="33223200" y="13182601"/>
            <a:ext cx="93726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Takeaway</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4" name="TextBox 43"/>
          <p:cNvSpPr txBox="1"/>
          <p:nvPr/>
        </p:nvSpPr>
        <p:spPr>
          <a:xfrm>
            <a:off x="33147000" y="14173200"/>
            <a:ext cx="7543800" cy="4524315"/>
          </a:xfrm>
          <a:prstGeom prst="rect">
            <a:avLst/>
          </a:prstGeom>
          <a:noFill/>
        </p:spPr>
        <p:txBody>
          <a:bodyPr wrap="square" rtlCol="0">
            <a:spAutoFit/>
          </a:bodyPr>
          <a:lstStyle/>
          <a:p>
            <a:r>
              <a:rPr lang="en-US" sz="3600" dirty="0" smtClean="0">
                <a:latin typeface="+mn-lt"/>
              </a:rPr>
              <a:t>Böwe </a:t>
            </a:r>
            <a:r>
              <a:rPr lang="en-US" sz="3600" dirty="0" err="1" smtClean="0">
                <a:latin typeface="+mn-lt"/>
              </a:rPr>
              <a:t>Systec</a:t>
            </a:r>
            <a:r>
              <a:rPr lang="en-US" sz="3600" dirty="0" smtClean="0">
                <a:latin typeface="+mn-lt"/>
              </a:rPr>
              <a:t> AG  is in the midst of a tough restructuring effort, but occupies an interesting niche as one of the leaders in providing high speed mail sorters.  The company should be proactive with greater focus on software, consulting and “green” alternatives to paper mail.</a:t>
            </a:r>
          </a:p>
        </p:txBody>
      </p:sp>
      <p:sp>
        <p:nvSpPr>
          <p:cNvPr id="45" name="TextBox 77"/>
          <p:cNvSpPr txBox="1">
            <a:spLocks noChangeArrowheads="1"/>
          </p:cNvSpPr>
          <p:nvPr/>
        </p:nvSpPr>
        <p:spPr bwMode="auto">
          <a:xfrm>
            <a:off x="33223200" y="19583400"/>
            <a:ext cx="93726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 Works Cited</a:t>
            </a:r>
            <a:endParaRPr lang="en-US" sz="4000" b="1" dirty="0">
              <a:ln>
                <a:solidFill>
                  <a:schemeClr val="tx1">
                    <a:lumMod val="95000"/>
                    <a:lumOff val="5000"/>
                  </a:schemeClr>
                </a:solidFill>
              </a:ln>
              <a:solidFill>
                <a:srgbClr val="000000"/>
              </a:solidFill>
              <a:effectLst>
                <a:outerShdw blurRad="38100" dist="38100" dir="2700000" algn="tl">
                  <a:srgbClr val="000000"/>
                </a:outerShdw>
              </a:effectLst>
              <a:latin typeface="+mn-lt"/>
              <a:ea typeface="宋体" pitchFamily="2" charset="-122"/>
            </a:endParaRPr>
          </a:p>
        </p:txBody>
      </p:sp>
      <p:sp>
        <p:nvSpPr>
          <p:cNvPr id="46" name="TextBox 77"/>
          <p:cNvSpPr txBox="1">
            <a:spLocks noChangeArrowheads="1"/>
          </p:cNvSpPr>
          <p:nvPr/>
        </p:nvSpPr>
        <p:spPr bwMode="auto">
          <a:xfrm>
            <a:off x="22098000" y="21183600"/>
            <a:ext cx="10287000" cy="703471"/>
          </a:xfrm>
          <a:prstGeom prst="rect">
            <a:avLst/>
          </a:prstGeom>
          <a:gradFill rotWithShape="1">
            <a:gsLst>
              <a:gs pos="0">
                <a:srgbClr val="8488C4"/>
              </a:gs>
              <a:gs pos="53000">
                <a:srgbClr val="D4DEFF"/>
              </a:gs>
              <a:gs pos="83000">
                <a:srgbClr val="D4DEFF"/>
              </a:gs>
              <a:gs pos="100000">
                <a:srgbClr val="96AB94"/>
              </a:gs>
            </a:gsLst>
            <a:lin ang="5400000"/>
          </a:gradFill>
          <a:ln w="9525">
            <a:noFill/>
            <a:miter lim="800000"/>
            <a:headEnd/>
            <a:tailEnd/>
          </a:ln>
        </p:spPr>
        <p:txBody>
          <a:bodyPr wrap="square" lIns="87067" tIns="43534" rIns="87067" bIns="43534">
            <a:spAutoFit/>
          </a:bodyPr>
          <a:lstStyle/>
          <a:p>
            <a:pPr eaLnBrk="1" hangingPunct="1"/>
            <a:r>
              <a:rPr lang="en-US" sz="4000" dirty="0" smtClean="0">
                <a:latin typeface="+mn-lt"/>
              </a:rPr>
              <a:t>Recommendations</a:t>
            </a:r>
          </a:p>
        </p:txBody>
      </p:sp>
      <p:sp>
        <p:nvSpPr>
          <p:cNvPr id="49" name="Rectangle 48"/>
          <p:cNvSpPr/>
          <p:nvPr/>
        </p:nvSpPr>
        <p:spPr>
          <a:xfrm>
            <a:off x="33223200" y="20497800"/>
            <a:ext cx="9372600" cy="6740307"/>
          </a:xfrm>
          <a:prstGeom prst="rect">
            <a:avLst/>
          </a:prstGeom>
        </p:spPr>
        <p:txBody>
          <a:bodyPr wrap="square">
            <a:spAutoFit/>
          </a:bodyPr>
          <a:lstStyle/>
          <a:p>
            <a:endParaRPr lang="en-US" sz="2400" dirty="0" smtClean="0">
              <a:latin typeface="+mn-lt"/>
            </a:endParaRPr>
          </a:p>
          <a:p>
            <a:r>
              <a:rPr lang="en-US" sz="2400" dirty="0" smtClean="0">
                <a:latin typeface="+mn-lt"/>
              </a:rPr>
              <a:t>Böwe </a:t>
            </a:r>
            <a:r>
              <a:rPr lang="en-US" sz="2400" dirty="0" smtClean="0">
                <a:latin typeface="+mn-lt"/>
              </a:rPr>
              <a:t>Group.</a:t>
            </a:r>
            <a:r>
              <a:rPr lang="en-US" sz="2400" dirty="0" smtClean="0">
                <a:latin typeface="+mn-lt"/>
              </a:rPr>
              <a:t> </a:t>
            </a:r>
            <a:r>
              <a:rPr lang="en-US" sz="2400" dirty="0" smtClean="0">
                <a:latin typeface="+mn-lt"/>
              </a:rPr>
              <a:t>(</a:t>
            </a:r>
            <a:r>
              <a:rPr lang="en-US" sz="2400" dirty="0" smtClean="0">
                <a:latin typeface="+mn-lt"/>
              </a:rPr>
              <a:t>2010). </a:t>
            </a:r>
            <a:r>
              <a:rPr lang="en-US" sz="2400" dirty="0" smtClean="0">
                <a:latin typeface="+mn-lt"/>
              </a:rPr>
              <a:t>Company Presentation – “Industry Analysis at</a:t>
            </a:r>
            <a:endParaRPr lang="en-US" sz="2400" dirty="0" smtClean="0"/>
          </a:p>
          <a:p>
            <a:r>
              <a:rPr lang="en-US" sz="2400" dirty="0" smtClean="0">
                <a:latin typeface="+mn-lt"/>
              </a:rPr>
              <a:t>	</a:t>
            </a:r>
            <a:r>
              <a:rPr lang="en-US" sz="2400" dirty="0" smtClean="0">
                <a:latin typeface="+mn-lt"/>
              </a:rPr>
              <a:t>Böwe </a:t>
            </a:r>
            <a:r>
              <a:rPr lang="en-US" sz="2400" dirty="0" err="1" smtClean="0">
                <a:latin typeface="+mn-lt"/>
              </a:rPr>
              <a:t>Systec</a:t>
            </a:r>
            <a:r>
              <a:rPr lang="en-US" sz="2400" dirty="0" smtClean="0">
                <a:latin typeface="+mn-lt"/>
              </a:rPr>
              <a:t> AG.”  Augsburg, Germany: May 12. </a:t>
            </a:r>
          </a:p>
          <a:p>
            <a:endParaRPr lang="en-US" sz="2400" dirty="0" smtClean="0">
              <a:latin typeface="+mn-lt"/>
            </a:endParaRPr>
          </a:p>
          <a:p>
            <a:r>
              <a:rPr lang="en-US" sz="2400" dirty="0" smtClean="0">
                <a:latin typeface="+mn-lt"/>
              </a:rPr>
              <a:t>Böwe Group. (2010). Company Press Release – </a:t>
            </a:r>
            <a:r>
              <a:rPr lang="en-US" sz="2400" dirty="0" smtClean="0">
                <a:latin typeface="+mn-lt"/>
              </a:rPr>
              <a:t>“BCC Software 	Launches Intelligent Mail Website.” </a:t>
            </a:r>
            <a:r>
              <a:rPr lang="en-US" sz="2400" dirty="0" smtClean="0">
                <a:latin typeface="+mn-lt"/>
              </a:rPr>
              <a:t>Augsburg, Germany</a:t>
            </a:r>
            <a:r>
              <a:rPr lang="en-US" sz="2400" dirty="0" smtClean="0">
                <a:latin typeface="+mn-lt"/>
              </a:rPr>
              <a:t>: 	January 6.</a:t>
            </a:r>
            <a:endParaRPr lang="en-US" sz="2400" dirty="0" smtClean="0">
              <a:latin typeface="+mn-lt"/>
            </a:endParaRPr>
          </a:p>
          <a:p>
            <a:endParaRPr lang="en-US" sz="2400" dirty="0" smtClean="0">
              <a:latin typeface="+mn-lt"/>
            </a:endParaRPr>
          </a:p>
          <a:p>
            <a:r>
              <a:rPr lang="en-US" sz="2400" dirty="0" smtClean="0">
                <a:latin typeface="+mn-lt"/>
              </a:rPr>
              <a:t>Böwe Group. (2010). Company </a:t>
            </a:r>
            <a:r>
              <a:rPr lang="en-US" sz="2400" dirty="0" smtClean="0">
                <a:latin typeface="+mn-lt"/>
              </a:rPr>
              <a:t>Press Release </a:t>
            </a:r>
            <a:r>
              <a:rPr lang="en-US" sz="2400" dirty="0" smtClean="0">
                <a:latin typeface="+mn-lt"/>
              </a:rPr>
              <a:t>– </a:t>
            </a:r>
            <a:r>
              <a:rPr lang="en-US" sz="2400" dirty="0" smtClean="0">
                <a:latin typeface="+mn-lt"/>
              </a:rPr>
              <a:t>“Sale of Böwe</a:t>
            </a:r>
          </a:p>
          <a:p>
            <a:r>
              <a:rPr lang="en-US" sz="2400" dirty="0" smtClean="0">
                <a:latin typeface="+mn-lt"/>
              </a:rPr>
              <a:t>	</a:t>
            </a:r>
            <a:r>
              <a:rPr lang="en-US" sz="2400" dirty="0" err="1" smtClean="0">
                <a:latin typeface="+mn-lt"/>
              </a:rPr>
              <a:t>Systec</a:t>
            </a:r>
            <a:r>
              <a:rPr lang="en-US" sz="2400" dirty="0" smtClean="0">
                <a:latin typeface="+mn-lt"/>
              </a:rPr>
              <a:t> AG in Decisive </a:t>
            </a:r>
            <a:r>
              <a:rPr lang="en-US" sz="2400" dirty="0" smtClean="0">
                <a:latin typeface="+mn-lt"/>
              </a:rPr>
              <a:t>P</a:t>
            </a:r>
            <a:r>
              <a:rPr lang="en-US" sz="2400" dirty="0" smtClean="0">
                <a:latin typeface="+mn-lt"/>
              </a:rPr>
              <a:t>hase.” Augsburg, Germany: </a:t>
            </a:r>
          </a:p>
          <a:p>
            <a:r>
              <a:rPr lang="en-US" sz="2400" dirty="0" smtClean="0">
                <a:latin typeface="+mn-lt"/>
              </a:rPr>
              <a:t>	</a:t>
            </a:r>
            <a:r>
              <a:rPr lang="en-US" sz="2400" dirty="0" smtClean="0">
                <a:latin typeface="+mn-lt"/>
              </a:rPr>
              <a:t>August 4.</a:t>
            </a:r>
            <a:endParaRPr lang="en-US" sz="2400" dirty="0" smtClean="0">
              <a:latin typeface="+mn-lt"/>
            </a:endParaRPr>
          </a:p>
          <a:p>
            <a:endParaRPr lang="en-US" sz="2400" dirty="0" smtClean="0">
              <a:latin typeface="+mn-lt"/>
            </a:endParaRPr>
          </a:p>
          <a:p>
            <a:r>
              <a:rPr lang="en-US" sz="2400" dirty="0" smtClean="0">
                <a:latin typeface="+mn-lt"/>
              </a:rPr>
              <a:t>Rosenthal, Elisabeth</a:t>
            </a:r>
            <a:r>
              <a:rPr lang="en-US" sz="2400" dirty="0" smtClean="0">
                <a:latin typeface="+mn-lt"/>
              </a:rPr>
              <a:t>. </a:t>
            </a:r>
            <a:r>
              <a:rPr lang="en-US" sz="2400" dirty="0" smtClean="0">
                <a:latin typeface="+mn-lt"/>
              </a:rPr>
              <a:t>(</a:t>
            </a:r>
            <a:r>
              <a:rPr lang="en-US" sz="2400" dirty="0" smtClean="0">
                <a:latin typeface="+mn-lt"/>
              </a:rPr>
              <a:t>2010). </a:t>
            </a:r>
            <a:r>
              <a:rPr lang="en-US" sz="2400" dirty="0" smtClean="0">
                <a:latin typeface="+mn-lt"/>
              </a:rPr>
              <a:t>“In Europe, the Trash </a:t>
            </a:r>
            <a:r>
              <a:rPr lang="en-US" sz="2400" dirty="0" smtClean="0">
                <a:latin typeface="+mn-lt"/>
              </a:rPr>
              <a:t>B</a:t>
            </a:r>
            <a:r>
              <a:rPr lang="en-US" sz="2400" dirty="0" smtClean="0">
                <a:latin typeface="+mn-lt"/>
              </a:rPr>
              <a:t>urns </a:t>
            </a:r>
            <a:r>
              <a:rPr lang="en-US" sz="2400" dirty="0" smtClean="0">
                <a:latin typeface="+mn-lt"/>
              </a:rPr>
              <a:t>G</a:t>
            </a:r>
            <a:r>
              <a:rPr lang="en-US" sz="2400" dirty="0" smtClean="0">
                <a:latin typeface="+mn-lt"/>
              </a:rPr>
              <a:t>reen.”</a:t>
            </a:r>
          </a:p>
          <a:p>
            <a:r>
              <a:rPr lang="en-US" sz="2400" i="1" dirty="0" smtClean="0">
                <a:latin typeface="+mn-lt"/>
              </a:rPr>
              <a:t>	</a:t>
            </a:r>
            <a:r>
              <a:rPr lang="en-US" sz="2400" i="1" dirty="0" smtClean="0">
                <a:latin typeface="+mn-lt"/>
              </a:rPr>
              <a:t>New York Times</a:t>
            </a:r>
            <a:r>
              <a:rPr lang="en-US" sz="2400" dirty="0" smtClean="0">
                <a:latin typeface="+mn-lt"/>
              </a:rPr>
              <a:t>.  Tuesday April 13.</a:t>
            </a:r>
          </a:p>
          <a:p>
            <a:endParaRPr lang="en-US" sz="2400" dirty="0" smtClean="0">
              <a:latin typeface="+mn-lt"/>
            </a:endParaRPr>
          </a:p>
          <a:p>
            <a:r>
              <a:rPr lang="en-US" sz="2400" dirty="0" smtClean="0">
                <a:latin typeface="+mn-lt"/>
              </a:rPr>
              <a:t>Sanders, Laurel.  (2009).  “The Digital Mailroom: A Closer Look at</a:t>
            </a:r>
          </a:p>
          <a:p>
            <a:r>
              <a:rPr lang="en-US" sz="2400" dirty="0" smtClean="0">
                <a:latin typeface="+mn-lt"/>
              </a:rPr>
              <a:t>	</a:t>
            </a:r>
            <a:r>
              <a:rPr lang="en-US" sz="2400" dirty="0" smtClean="0">
                <a:latin typeface="+mn-lt"/>
              </a:rPr>
              <a:t>Document Classification and Data Capture to Increase</a:t>
            </a:r>
          </a:p>
          <a:p>
            <a:r>
              <a:rPr lang="en-US" sz="2400" dirty="0" smtClean="0">
                <a:latin typeface="+mn-lt"/>
              </a:rPr>
              <a:t>	</a:t>
            </a:r>
            <a:r>
              <a:rPr lang="en-US" sz="2400" dirty="0" smtClean="0">
                <a:latin typeface="+mn-lt"/>
              </a:rPr>
              <a:t>Overall Process Efficiency.”  </a:t>
            </a:r>
            <a:r>
              <a:rPr lang="en-US" sz="2400" i="1" dirty="0" smtClean="0">
                <a:latin typeface="+mn-lt"/>
              </a:rPr>
              <a:t>CXO Magazine</a:t>
            </a:r>
            <a:r>
              <a:rPr lang="en-US" sz="2400" dirty="0" smtClean="0">
                <a:latin typeface="+mn-lt"/>
              </a:rPr>
              <a:t>.  June.</a:t>
            </a:r>
            <a:endParaRPr lang="en-US" sz="2400" dirty="0" smtClean="0">
              <a:latin typeface="+mn-lt"/>
            </a:endParaRPr>
          </a:p>
        </p:txBody>
      </p:sp>
      <p:sp>
        <p:nvSpPr>
          <p:cNvPr id="51" name="Rectangle 50"/>
          <p:cNvSpPr/>
          <p:nvPr/>
        </p:nvSpPr>
        <p:spPr bwMode="white">
          <a:xfrm>
            <a:off x="12192000" y="1066800"/>
            <a:ext cx="26906020" cy="1015663"/>
          </a:xfrm>
          <a:prstGeom prst="rect">
            <a:avLst/>
          </a:prstGeom>
        </p:spPr>
        <p:txBody>
          <a:bodyPr wrap="none">
            <a:spAutoFit/>
          </a:bodyPr>
          <a:lstStyle/>
          <a:p>
            <a:r>
              <a:rPr lang="de-DE"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BÖWE SYSTEC AG: A Strategic Response to Challenges to Its Core Business</a:t>
            </a:r>
            <a:endParaRPr lang="en-US"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52" name="Rectangle 51"/>
          <p:cNvSpPr/>
          <p:nvPr/>
        </p:nvSpPr>
        <p:spPr bwMode="white">
          <a:xfrm>
            <a:off x="10668000" y="2286000"/>
            <a:ext cx="19865951" cy="1077218"/>
          </a:xfrm>
          <a:prstGeom prst="rect">
            <a:avLst/>
          </a:prstGeom>
        </p:spPr>
        <p:txBody>
          <a:bodyPr wrap="none">
            <a:spAutoFit/>
          </a:bodyPr>
          <a:lstStyle/>
          <a:p>
            <a:r>
              <a:rPr lang="de-DE"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By: Bryan Abbott, Rachel Colangelo, Sabrina Haran, Adam Sanner &amp; Lea Zglobicki – University of Pittsburgh</a:t>
            </a:r>
          </a:p>
          <a:p>
            <a:r>
              <a:rPr lang="de-DE"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Stefanie Hausler, Laura Mühldorfer and Andrea Wittek – University of Augsburg </a:t>
            </a:r>
          </a:p>
        </p:txBody>
      </p:sp>
      <p:sp>
        <p:nvSpPr>
          <p:cNvPr id="54" name="TextBox 53"/>
          <p:cNvSpPr txBox="1"/>
          <p:nvPr/>
        </p:nvSpPr>
        <p:spPr>
          <a:xfrm>
            <a:off x="762000" y="15240000"/>
            <a:ext cx="9426811" cy="2308324"/>
          </a:xfrm>
          <a:prstGeom prst="rect">
            <a:avLst/>
          </a:prstGeom>
          <a:noFill/>
        </p:spPr>
        <p:txBody>
          <a:bodyPr wrap="none" rtlCol="0">
            <a:spAutoFit/>
          </a:bodyPr>
          <a:lstStyle/>
          <a:p>
            <a:pPr>
              <a:buFont typeface="Arial" pitchFamily="34" charset="0"/>
              <a:buChar char="•"/>
            </a:pPr>
            <a:r>
              <a:rPr lang="de-DE" dirty="0" smtClean="0"/>
              <a:t>   </a:t>
            </a:r>
            <a:r>
              <a:rPr lang="de-DE" sz="2400" dirty="0" smtClean="0">
                <a:latin typeface="+mn-lt"/>
              </a:rPr>
              <a:t>Mailrooms are mindless and repetitive support units in </a:t>
            </a:r>
          </a:p>
          <a:p>
            <a:r>
              <a:rPr lang="de-DE" sz="2400" dirty="0" smtClean="0">
                <a:latin typeface="+mn-lt"/>
              </a:rPr>
              <a:t>    organizations, for workers with minimal skills and little career </a:t>
            </a:r>
          </a:p>
          <a:p>
            <a:r>
              <a:rPr lang="de-DE" sz="2400" dirty="0" smtClean="0">
                <a:latin typeface="+mn-lt"/>
              </a:rPr>
              <a:t>    ambition</a:t>
            </a:r>
          </a:p>
          <a:p>
            <a:endParaRPr lang="de-DE" sz="2400" dirty="0" smtClean="0">
              <a:latin typeface="+mn-lt"/>
            </a:endParaRPr>
          </a:p>
          <a:p>
            <a:pPr>
              <a:buFont typeface="Arial" pitchFamily="34" charset="0"/>
              <a:buChar char="•"/>
            </a:pPr>
            <a:r>
              <a:rPr lang="de-DE" sz="2400" dirty="0" smtClean="0">
                <a:latin typeface="+mn-lt"/>
              </a:rPr>
              <a:t>   Mailrooms are dependent on inefficient stakeholders such as the </a:t>
            </a:r>
          </a:p>
          <a:p>
            <a:r>
              <a:rPr lang="de-DE" sz="2400" dirty="0" smtClean="0">
                <a:latin typeface="+mn-lt"/>
              </a:rPr>
              <a:t>    postal service (</a:t>
            </a:r>
            <a:r>
              <a:rPr lang="de-DE" sz="2400" i="1" dirty="0" smtClean="0">
                <a:latin typeface="+mn-lt"/>
              </a:rPr>
              <a:t>snail mail</a:t>
            </a:r>
            <a:r>
              <a:rPr lang="de-DE" sz="2400" dirty="0" smtClean="0">
                <a:latin typeface="+mn-lt"/>
              </a:rPr>
              <a:t>) and outdated paper-related industries</a:t>
            </a:r>
            <a:endParaRPr lang="de-DE" sz="2400" dirty="0">
              <a:latin typeface="+mn-lt"/>
            </a:endParaRPr>
          </a:p>
        </p:txBody>
      </p:sp>
      <p:sp>
        <p:nvSpPr>
          <p:cNvPr id="55" name="Rectangle 54"/>
          <p:cNvSpPr/>
          <p:nvPr/>
        </p:nvSpPr>
        <p:spPr>
          <a:xfrm>
            <a:off x="685800" y="22326600"/>
            <a:ext cx="9144000" cy="5410712"/>
          </a:xfrm>
          <a:prstGeom prst="rect">
            <a:avLst/>
          </a:prstGeom>
        </p:spPr>
        <p:txBody>
          <a:bodyPr wrap="square">
            <a:spAutoFit/>
          </a:bodyPr>
          <a:lstStyle/>
          <a:p>
            <a:pPr>
              <a:lnSpc>
                <a:spcPct val="90000"/>
              </a:lnSpc>
              <a:buFont typeface="Arial" pitchFamily="34" charset="0"/>
              <a:buChar char="•"/>
            </a:pPr>
            <a:r>
              <a:rPr lang="en-US" sz="2400" dirty="0" smtClean="0">
                <a:latin typeface="+mn-lt"/>
              </a:rPr>
              <a:t>   There are several companies (Pitney Bowes, Hewlett-Packard, </a:t>
            </a:r>
          </a:p>
          <a:p>
            <a:pPr>
              <a:lnSpc>
                <a:spcPct val="90000"/>
              </a:lnSpc>
            </a:pPr>
            <a:r>
              <a:rPr lang="en-US" sz="2400" dirty="0" smtClean="0">
                <a:latin typeface="+mn-lt"/>
              </a:rPr>
              <a:t>    IBM) who have developed technology and software to allow </a:t>
            </a:r>
          </a:p>
          <a:p>
            <a:pPr>
              <a:lnSpc>
                <a:spcPct val="90000"/>
              </a:lnSpc>
            </a:pPr>
            <a:r>
              <a:rPr lang="en-US" sz="2400" dirty="0" smtClean="0">
                <a:latin typeface="+mn-lt"/>
              </a:rPr>
              <a:t>    companies to sort through 30,000 pieces of physical mail per </a:t>
            </a:r>
          </a:p>
          <a:p>
            <a:pPr>
              <a:lnSpc>
                <a:spcPct val="90000"/>
              </a:lnSpc>
            </a:pPr>
            <a:r>
              <a:rPr lang="en-US" sz="2400" dirty="0" smtClean="0">
                <a:latin typeface="+mn-lt"/>
              </a:rPr>
              <a:t>    hour, and digitize this mail so that it can be combined with </a:t>
            </a:r>
          </a:p>
          <a:p>
            <a:pPr>
              <a:lnSpc>
                <a:spcPct val="90000"/>
              </a:lnSpc>
            </a:pPr>
            <a:r>
              <a:rPr lang="en-US" sz="2400" dirty="0" smtClean="0">
                <a:latin typeface="+mn-lt"/>
              </a:rPr>
              <a:t>    email and internet inquiries</a:t>
            </a:r>
          </a:p>
          <a:p>
            <a:pPr>
              <a:lnSpc>
                <a:spcPct val="90000"/>
              </a:lnSpc>
            </a:pPr>
            <a:endParaRPr lang="en-US" sz="2400" dirty="0" smtClean="0">
              <a:latin typeface="+mn-lt"/>
            </a:endParaRPr>
          </a:p>
          <a:p>
            <a:pPr>
              <a:lnSpc>
                <a:spcPct val="90000"/>
              </a:lnSpc>
              <a:buFont typeface="Arial" pitchFamily="34" charset="0"/>
              <a:buChar char="•"/>
            </a:pPr>
            <a:r>
              <a:rPr lang="en-US" sz="2400" dirty="0" smtClean="0">
                <a:latin typeface="+mn-lt"/>
              </a:rPr>
              <a:t>   There are several companies (IBM, Microsoft, Google) who</a:t>
            </a:r>
          </a:p>
          <a:p>
            <a:pPr>
              <a:lnSpc>
                <a:spcPct val="90000"/>
              </a:lnSpc>
            </a:pPr>
            <a:r>
              <a:rPr lang="en-US" sz="2400" dirty="0" smtClean="0">
                <a:latin typeface="+mn-lt"/>
              </a:rPr>
              <a:t>    have developed software to allow professionals in a variety of</a:t>
            </a:r>
          </a:p>
          <a:p>
            <a:pPr>
              <a:lnSpc>
                <a:spcPct val="90000"/>
              </a:lnSpc>
            </a:pPr>
            <a:r>
              <a:rPr lang="en-US" sz="2400" dirty="0" smtClean="0">
                <a:latin typeface="+mn-lt"/>
              </a:rPr>
              <a:t>    industries to work on documents simultaneously</a:t>
            </a:r>
          </a:p>
          <a:p>
            <a:pPr>
              <a:lnSpc>
                <a:spcPct val="90000"/>
              </a:lnSpc>
              <a:buNone/>
            </a:pPr>
            <a:r>
              <a:rPr lang="en-US" sz="2400" dirty="0" smtClean="0">
                <a:latin typeface="+mn-lt"/>
              </a:rPr>
              <a:t>  </a:t>
            </a:r>
          </a:p>
          <a:p>
            <a:pPr>
              <a:lnSpc>
                <a:spcPct val="90000"/>
              </a:lnSpc>
              <a:buFont typeface="Arial" pitchFamily="34" charset="0"/>
              <a:buChar char="•"/>
            </a:pPr>
            <a:r>
              <a:rPr lang="en-US" sz="2400" dirty="0" smtClean="0">
                <a:latin typeface="+mn-lt"/>
              </a:rPr>
              <a:t>   There are several companies (Pitney Bowes, Hewlett-Packard, </a:t>
            </a:r>
          </a:p>
          <a:p>
            <a:pPr>
              <a:lnSpc>
                <a:spcPct val="90000"/>
              </a:lnSpc>
            </a:pPr>
            <a:r>
              <a:rPr lang="en-US" sz="2400" dirty="0" smtClean="0">
                <a:latin typeface="+mn-lt"/>
              </a:rPr>
              <a:t>    IBM) who have developed systems that are designed to control </a:t>
            </a:r>
          </a:p>
          <a:p>
            <a:pPr>
              <a:lnSpc>
                <a:spcPct val="90000"/>
              </a:lnSpc>
            </a:pPr>
            <a:r>
              <a:rPr lang="en-US" sz="2400" dirty="0" smtClean="0">
                <a:latin typeface="+mn-lt"/>
              </a:rPr>
              <a:t>    how documents are shared to balance the need to put sensitive </a:t>
            </a:r>
          </a:p>
          <a:p>
            <a:pPr>
              <a:lnSpc>
                <a:spcPct val="90000"/>
              </a:lnSpc>
            </a:pPr>
            <a:r>
              <a:rPr lang="en-US" sz="2400" dirty="0" smtClean="0">
                <a:latin typeface="+mn-lt"/>
              </a:rPr>
              <a:t>    documents into the hands of the professionals who need them </a:t>
            </a:r>
          </a:p>
          <a:p>
            <a:pPr>
              <a:lnSpc>
                <a:spcPct val="90000"/>
              </a:lnSpc>
            </a:pPr>
            <a:r>
              <a:rPr lang="en-US" sz="2400" dirty="0" smtClean="0">
                <a:latin typeface="+mn-lt"/>
              </a:rPr>
              <a:t>    vs. complying with strict regulations for who can see/access</a:t>
            </a:r>
          </a:p>
          <a:p>
            <a:pPr>
              <a:lnSpc>
                <a:spcPct val="90000"/>
              </a:lnSpc>
            </a:pPr>
            <a:r>
              <a:rPr lang="en-US" sz="2400" dirty="0" smtClean="0">
                <a:latin typeface="+mn-lt"/>
              </a:rPr>
              <a:t>    them</a:t>
            </a:r>
            <a:endParaRPr lang="en-US" sz="2400" dirty="0">
              <a:latin typeface="+mn-lt"/>
            </a:endParaRPr>
          </a:p>
        </p:txBody>
      </p:sp>
      <p:sp>
        <p:nvSpPr>
          <p:cNvPr id="56" name="Rectangle 55"/>
          <p:cNvSpPr/>
          <p:nvPr/>
        </p:nvSpPr>
        <p:spPr>
          <a:xfrm>
            <a:off x="27279600" y="14173200"/>
            <a:ext cx="4838700" cy="6863417"/>
          </a:xfrm>
          <a:prstGeom prst="rect">
            <a:avLst/>
          </a:prstGeom>
        </p:spPr>
        <p:txBody>
          <a:bodyPr wrap="square">
            <a:spAutoFit/>
          </a:bodyPr>
          <a:lstStyle/>
          <a:p>
            <a:r>
              <a:rPr lang="de-DE" sz="2000" b="1" u="sng" dirty="0" smtClean="0">
                <a:latin typeface="+mn-lt"/>
              </a:rPr>
              <a:t>Opportunities (External)</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Liberalization of European postal markets should create opportunities for mailing and inserting machines for private postal services</a:t>
            </a:r>
          </a:p>
          <a:p>
            <a:pPr>
              <a:buFont typeface="Arial" pitchFamily="34" charset="0"/>
              <a:buChar char="•"/>
            </a:pPr>
            <a:endParaRPr lang="de-DE" sz="2000" dirty="0" smtClean="0">
              <a:latin typeface="+mn-lt"/>
            </a:endParaRPr>
          </a:p>
          <a:p>
            <a:pPr>
              <a:buFont typeface="Arial" pitchFamily="34" charset="0"/>
              <a:buChar char="•"/>
            </a:pPr>
            <a:r>
              <a:rPr lang="de-DE" sz="2000" smtClean="0">
                <a:latin typeface="+mn-lt"/>
              </a:rPr>
              <a:t>   Growing interest in managing secure mailrooms via software and technology</a:t>
            </a:r>
            <a:endParaRPr lang="de-DE" sz="2000" dirty="0" smtClean="0">
              <a:latin typeface="+mn-lt"/>
            </a:endParaRPr>
          </a:p>
          <a:p>
            <a:pPr lvl="1"/>
            <a:endParaRPr lang="de-DE" sz="2000" dirty="0" smtClean="0">
              <a:latin typeface="+mn-lt"/>
            </a:endParaRPr>
          </a:p>
          <a:p>
            <a:r>
              <a:rPr lang="de-DE" sz="2000" b="1" u="sng" dirty="0" smtClean="0">
                <a:latin typeface="+mn-lt"/>
              </a:rPr>
              <a:t>Threats (External)</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Strong political and social pressure to reduce the use of paper in offices and in mailing</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Transaction mail volume continues to decline in the economic downturn</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Companies continue to face pressures to reduce mailing costs in the economic downturn</a:t>
            </a:r>
          </a:p>
        </p:txBody>
      </p:sp>
      <p:sp>
        <p:nvSpPr>
          <p:cNvPr id="57" name="Rectangle 56"/>
          <p:cNvSpPr/>
          <p:nvPr/>
        </p:nvSpPr>
        <p:spPr>
          <a:xfrm>
            <a:off x="11430000" y="6629400"/>
            <a:ext cx="9448800" cy="4228850"/>
          </a:xfrm>
          <a:prstGeom prst="rect">
            <a:avLst/>
          </a:prstGeom>
        </p:spPr>
        <p:txBody>
          <a:bodyPr wrap="square">
            <a:spAutoFit/>
          </a:bodyPr>
          <a:lstStyle/>
          <a:p>
            <a:pPr>
              <a:lnSpc>
                <a:spcPct val="80000"/>
              </a:lnSpc>
              <a:buFont typeface="Arial" pitchFamily="34" charset="0"/>
              <a:buChar char="•"/>
            </a:pPr>
            <a:r>
              <a:rPr lang="en-US" sz="2400" dirty="0" smtClean="0"/>
              <a:t>   </a:t>
            </a:r>
            <a:r>
              <a:rPr lang="en-US" sz="2400" dirty="0" smtClean="0">
                <a:latin typeface="+mn-lt"/>
              </a:rPr>
              <a:t>Böwe </a:t>
            </a:r>
            <a:r>
              <a:rPr lang="en-US" sz="2400" dirty="0" err="1" smtClean="0">
                <a:latin typeface="+mn-lt"/>
              </a:rPr>
              <a:t>Systec</a:t>
            </a:r>
            <a:r>
              <a:rPr lang="en-US" sz="2400" dirty="0" smtClean="0">
                <a:latin typeface="+mn-lt"/>
              </a:rPr>
              <a:t> AG is one of a small group of companies (</a:t>
            </a:r>
            <a:r>
              <a:rPr lang="en-US" sz="2400" dirty="0" err="1" smtClean="0">
                <a:latin typeface="+mn-lt"/>
              </a:rPr>
              <a:t>Foxray</a:t>
            </a:r>
            <a:r>
              <a:rPr lang="en-US" sz="2400" dirty="0" smtClean="0">
                <a:latin typeface="+mn-lt"/>
              </a:rPr>
              <a:t>,</a:t>
            </a:r>
          </a:p>
          <a:p>
            <a:pPr>
              <a:lnSpc>
                <a:spcPct val="80000"/>
              </a:lnSpc>
            </a:pPr>
            <a:r>
              <a:rPr lang="en-US" sz="2400" dirty="0" smtClean="0">
                <a:latin typeface="+mn-lt"/>
              </a:rPr>
              <a:t>    </a:t>
            </a:r>
            <a:r>
              <a:rPr lang="en-US" sz="2400" dirty="0" err="1" smtClean="0">
                <a:latin typeface="+mn-lt"/>
              </a:rPr>
              <a:t>Datafinity</a:t>
            </a:r>
            <a:r>
              <a:rPr lang="en-US" sz="2400" dirty="0" smtClean="0">
                <a:latin typeface="+mn-lt"/>
              </a:rPr>
              <a:t>) who concentrate this technology and associated</a:t>
            </a:r>
          </a:p>
          <a:p>
            <a:pPr>
              <a:lnSpc>
                <a:spcPct val="80000"/>
              </a:lnSpc>
            </a:pPr>
            <a:r>
              <a:rPr lang="en-US" sz="2400" dirty="0" smtClean="0">
                <a:latin typeface="+mn-lt"/>
              </a:rPr>
              <a:t>    services in comprehensive </a:t>
            </a:r>
            <a:r>
              <a:rPr lang="en-US" sz="2400" i="1" dirty="0" smtClean="0">
                <a:latin typeface="+mn-lt"/>
              </a:rPr>
              <a:t>electronic mailrooms </a:t>
            </a:r>
            <a:r>
              <a:rPr lang="en-US" sz="2400" dirty="0" smtClean="0">
                <a:latin typeface="+mn-lt"/>
              </a:rPr>
              <a:t>services for</a:t>
            </a:r>
          </a:p>
          <a:p>
            <a:pPr>
              <a:lnSpc>
                <a:spcPct val="80000"/>
              </a:lnSpc>
            </a:pPr>
            <a:r>
              <a:rPr lang="en-US" sz="2400" dirty="0" smtClean="0">
                <a:latin typeface="+mn-lt"/>
              </a:rPr>
              <a:t>    clients</a:t>
            </a:r>
            <a:endParaRPr lang="en-US" sz="2400" i="1" dirty="0" smtClean="0">
              <a:latin typeface="+mn-lt"/>
            </a:endParaRPr>
          </a:p>
          <a:p>
            <a:pPr>
              <a:lnSpc>
                <a:spcPct val="80000"/>
              </a:lnSpc>
              <a:buNone/>
            </a:pPr>
            <a:endParaRPr lang="en-US" sz="2400" dirty="0" smtClean="0">
              <a:latin typeface="+mn-lt"/>
            </a:endParaRPr>
          </a:p>
          <a:p>
            <a:pPr>
              <a:lnSpc>
                <a:spcPct val="80000"/>
              </a:lnSpc>
              <a:buFont typeface="Arial" pitchFamily="34" charset="0"/>
              <a:buChar char="•"/>
            </a:pPr>
            <a:r>
              <a:rPr lang="en-US" sz="2400" dirty="0" smtClean="0">
                <a:latin typeface="+mn-lt"/>
              </a:rPr>
              <a:t>   Böwe </a:t>
            </a:r>
            <a:r>
              <a:rPr lang="en-US" sz="2400" dirty="0" err="1" smtClean="0">
                <a:latin typeface="+mn-lt"/>
              </a:rPr>
              <a:t>Systec</a:t>
            </a:r>
            <a:r>
              <a:rPr lang="en-US" sz="2400" dirty="0" smtClean="0">
                <a:latin typeface="+mn-lt"/>
              </a:rPr>
              <a:t> AG is the parent company of the Böwe Group</a:t>
            </a:r>
          </a:p>
          <a:p>
            <a:pPr>
              <a:lnSpc>
                <a:spcPct val="80000"/>
              </a:lnSpc>
            </a:pPr>
            <a:r>
              <a:rPr lang="en-US" sz="2400" dirty="0" smtClean="0">
                <a:latin typeface="+mn-lt"/>
              </a:rPr>
              <a:t>    (Böwe </a:t>
            </a:r>
            <a:r>
              <a:rPr lang="en-US" sz="2400" dirty="0" err="1" smtClean="0">
                <a:latin typeface="+mn-lt"/>
              </a:rPr>
              <a:t>Systec</a:t>
            </a:r>
            <a:r>
              <a:rPr lang="en-US" sz="2400" dirty="0" smtClean="0">
                <a:latin typeface="+mn-lt"/>
              </a:rPr>
              <a:t>, Böwe Bell &amp; Howell, Böwe </a:t>
            </a:r>
            <a:r>
              <a:rPr lang="en-US" sz="2400" dirty="0" err="1" smtClean="0">
                <a:latin typeface="+mn-lt"/>
              </a:rPr>
              <a:t>Cardtec</a:t>
            </a:r>
            <a:r>
              <a:rPr lang="en-US" sz="2400" dirty="0" smtClean="0">
                <a:latin typeface="+mn-lt"/>
              </a:rPr>
              <a:t>, </a:t>
            </a:r>
            <a:r>
              <a:rPr lang="en-US" sz="2400" dirty="0" err="1" smtClean="0">
                <a:latin typeface="+mn-lt"/>
              </a:rPr>
              <a:t>Lasermax</a:t>
            </a:r>
            <a:r>
              <a:rPr lang="en-US" sz="2400" dirty="0" smtClean="0">
                <a:latin typeface="+mn-lt"/>
              </a:rPr>
              <a:t> Roll</a:t>
            </a:r>
          </a:p>
          <a:p>
            <a:pPr>
              <a:lnSpc>
                <a:spcPct val="80000"/>
              </a:lnSpc>
            </a:pPr>
            <a:r>
              <a:rPr lang="en-US" sz="2400" dirty="0" smtClean="0">
                <a:latin typeface="+mn-lt"/>
              </a:rPr>
              <a:t>    Systems).</a:t>
            </a:r>
          </a:p>
          <a:p>
            <a:pPr>
              <a:lnSpc>
                <a:spcPct val="80000"/>
              </a:lnSpc>
              <a:buNone/>
            </a:pPr>
            <a:endParaRPr lang="en-US" sz="2400" dirty="0" smtClean="0">
              <a:latin typeface="+mn-lt"/>
            </a:endParaRPr>
          </a:p>
          <a:p>
            <a:pPr>
              <a:lnSpc>
                <a:spcPct val="80000"/>
              </a:lnSpc>
              <a:buFont typeface="Arial" pitchFamily="34" charset="0"/>
              <a:buChar char="•"/>
            </a:pPr>
            <a:r>
              <a:rPr lang="en-US" sz="2400" dirty="0" smtClean="0">
                <a:latin typeface="+mn-lt"/>
              </a:rPr>
              <a:t>   The company is working through a massive restructuring effort to</a:t>
            </a:r>
          </a:p>
          <a:p>
            <a:pPr>
              <a:lnSpc>
                <a:spcPct val="80000"/>
              </a:lnSpc>
            </a:pPr>
            <a:r>
              <a:rPr lang="en-US" sz="2400" dirty="0" smtClean="0">
                <a:latin typeface="+mn-lt"/>
              </a:rPr>
              <a:t>     improve efficiency.  On April 30</a:t>
            </a:r>
            <a:r>
              <a:rPr lang="en-US" sz="2400" baseline="30000" dirty="0" smtClean="0">
                <a:latin typeface="+mn-lt"/>
              </a:rPr>
              <a:t>th</a:t>
            </a:r>
            <a:r>
              <a:rPr lang="en-US" sz="2400" dirty="0" smtClean="0">
                <a:latin typeface="+mn-lt"/>
              </a:rPr>
              <a:t>, the company reported a net</a:t>
            </a:r>
          </a:p>
          <a:p>
            <a:pPr>
              <a:lnSpc>
                <a:spcPct val="80000"/>
              </a:lnSpc>
            </a:pPr>
            <a:r>
              <a:rPr lang="en-US" sz="2400" dirty="0" smtClean="0">
                <a:latin typeface="+mn-lt"/>
              </a:rPr>
              <a:t>    loss of EUR 25.4 million and reported that sales had declined</a:t>
            </a:r>
          </a:p>
          <a:p>
            <a:pPr>
              <a:lnSpc>
                <a:spcPct val="80000"/>
              </a:lnSpc>
            </a:pPr>
            <a:r>
              <a:rPr lang="en-US" sz="2400" dirty="0" smtClean="0">
                <a:latin typeface="+mn-lt"/>
              </a:rPr>
              <a:t>    from EUR 424.2 million in FY 2008 to EUR 367.1 million in </a:t>
            </a:r>
          </a:p>
          <a:p>
            <a:pPr>
              <a:lnSpc>
                <a:spcPct val="80000"/>
              </a:lnSpc>
            </a:pPr>
            <a:r>
              <a:rPr lang="en-US" sz="2400" dirty="0" smtClean="0">
                <a:latin typeface="+mn-lt"/>
              </a:rPr>
              <a:t>    FY 2009</a:t>
            </a:r>
          </a:p>
        </p:txBody>
      </p:sp>
      <p:sp>
        <p:nvSpPr>
          <p:cNvPr id="58" name="Rectangle 57"/>
          <p:cNvSpPr/>
          <p:nvPr/>
        </p:nvSpPr>
        <p:spPr>
          <a:xfrm>
            <a:off x="16383000" y="21336000"/>
            <a:ext cx="4838700" cy="6863417"/>
          </a:xfrm>
          <a:prstGeom prst="rect">
            <a:avLst/>
          </a:prstGeom>
        </p:spPr>
        <p:txBody>
          <a:bodyPr wrap="square">
            <a:spAutoFit/>
          </a:bodyPr>
          <a:lstStyle/>
          <a:p>
            <a:r>
              <a:rPr lang="de-DE" sz="2000" b="1" u="sng" dirty="0" smtClean="0">
                <a:latin typeface="+mn-lt"/>
              </a:rPr>
              <a:t>Social Factors</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Individuals and companies place a greater emphasis on issues such as privacy and security in mail and communication</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As part of Europe‘s green movement, there is growing social pressure for individuals and companies to utilize “paperless“ billing and record-keeping</a:t>
            </a:r>
          </a:p>
          <a:p>
            <a:pPr lvl="1"/>
            <a:endParaRPr lang="de-DE" sz="2000" dirty="0" smtClean="0">
              <a:latin typeface="+mn-lt"/>
            </a:endParaRPr>
          </a:p>
          <a:p>
            <a:r>
              <a:rPr lang="de-DE" sz="2000" b="1" u="sng" dirty="0" smtClean="0">
                <a:latin typeface="+mn-lt"/>
              </a:rPr>
              <a:t>Technological Factors</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The mailroom industry has numerous participants that are developing optical systems and software for mail sorting</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Industry leaders and innovators are also focusing on developing technology to monitor the security of the mailing process from sender to recipient</a:t>
            </a:r>
          </a:p>
        </p:txBody>
      </p:sp>
      <p:sp>
        <p:nvSpPr>
          <p:cNvPr id="59" name="Rectangle 58"/>
          <p:cNvSpPr/>
          <p:nvPr/>
        </p:nvSpPr>
        <p:spPr>
          <a:xfrm>
            <a:off x="22098000" y="5334000"/>
            <a:ext cx="4838700" cy="7171194"/>
          </a:xfrm>
          <a:prstGeom prst="rect">
            <a:avLst/>
          </a:prstGeom>
        </p:spPr>
        <p:txBody>
          <a:bodyPr wrap="square">
            <a:spAutoFit/>
          </a:bodyPr>
          <a:lstStyle/>
          <a:p>
            <a:r>
              <a:rPr lang="de-DE" sz="2000" b="1" u="sng" dirty="0" smtClean="0">
                <a:latin typeface="+mn-lt"/>
              </a:rPr>
              <a:t>Strengths (Internal)</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40% market share in Western Europe for insertion systems and 70% market share in Western Europe for sorting systems</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Broad product portfolio in inserting, sorting, processing and software</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Established infrastructure for providing service on equipment throughout Europe</a:t>
            </a:r>
          </a:p>
          <a:p>
            <a:pPr lvl="1"/>
            <a:endParaRPr lang="de-DE" sz="2000" dirty="0" smtClean="0">
              <a:latin typeface="+mn-lt"/>
            </a:endParaRPr>
          </a:p>
          <a:p>
            <a:r>
              <a:rPr lang="de-DE" sz="2000" b="1" u="sng" dirty="0" smtClean="0">
                <a:latin typeface="+mn-lt"/>
              </a:rPr>
              <a:t>Weaknesses (Internal)</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High price point for inserting and sorting machine products</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Poor cash position has led to high reliance on credit and bankruptcy</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Currently in the midst of a complex and expensive restructuring effort</a:t>
            </a:r>
          </a:p>
        </p:txBody>
      </p:sp>
      <p:sp>
        <p:nvSpPr>
          <p:cNvPr id="60" name="Rectangle 59"/>
          <p:cNvSpPr/>
          <p:nvPr/>
        </p:nvSpPr>
        <p:spPr>
          <a:xfrm>
            <a:off x="11734800" y="12801600"/>
            <a:ext cx="4838700" cy="7171194"/>
          </a:xfrm>
          <a:prstGeom prst="rect">
            <a:avLst/>
          </a:prstGeom>
        </p:spPr>
        <p:txBody>
          <a:bodyPr wrap="square">
            <a:spAutoFit/>
          </a:bodyPr>
          <a:lstStyle/>
          <a:p>
            <a:r>
              <a:rPr lang="de-DE" sz="2000" b="1" u="sng" dirty="0" smtClean="0">
                <a:latin typeface="+mn-lt"/>
              </a:rPr>
              <a:t>Political Factors</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In Europe, postal markets will be liberalized in 2011 and 2013, which is likely to create a private postal industry</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The European Union has passed laws to promote recycling and to restrict the creation of new landfill sites</a:t>
            </a:r>
          </a:p>
          <a:p>
            <a:pPr lvl="1"/>
            <a:endParaRPr lang="de-DE" sz="2000" dirty="0" smtClean="0">
              <a:latin typeface="+mn-lt"/>
            </a:endParaRPr>
          </a:p>
          <a:p>
            <a:r>
              <a:rPr lang="de-DE" sz="2000" b="1" u="sng" dirty="0" smtClean="0">
                <a:latin typeface="+mn-lt"/>
              </a:rPr>
              <a:t>Economic Factors</a:t>
            </a:r>
            <a:r>
              <a:rPr lang="de-DE" sz="2000" dirty="0" smtClean="0">
                <a:latin typeface="+mn-lt"/>
              </a:rPr>
              <a:t>:</a:t>
            </a:r>
          </a:p>
          <a:p>
            <a:endParaRPr lang="de-DE" sz="2000" dirty="0" smtClean="0">
              <a:latin typeface="+mn-lt"/>
            </a:endParaRPr>
          </a:p>
          <a:p>
            <a:pPr>
              <a:buFont typeface="Arial" pitchFamily="34" charset="0"/>
              <a:buChar char="•"/>
            </a:pPr>
            <a:r>
              <a:rPr lang="de-DE" sz="2000" dirty="0" smtClean="0">
                <a:latin typeface="+mn-lt"/>
              </a:rPr>
              <a:t>   The mailroom industry is facing a steep decline in business mail volume in response to the economic downturn.  The economic situation in Europe is currently bleak.</a:t>
            </a:r>
          </a:p>
          <a:p>
            <a:pPr>
              <a:buFont typeface="Arial" pitchFamily="34" charset="0"/>
              <a:buChar char="•"/>
            </a:pPr>
            <a:endParaRPr lang="de-DE" sz="2000" dirty="0" smtClean="0">
              <a:latin typeface="+mn-lt"/>
            </a:endParaRPr>
          </a:p>
          <a:p>
            <a:pPr>
              <a:buFont typeface="Arial" pitchFamily="34" charset="0"/>
              <a:buChar char="•"/>
            </a:pPr>
            <a:r>
              <a:rPr lang="de-DE" sz="2000" dirty="0" smtClean="0">
                <a:latin typeface="+mn-lt"/>
              </a:rPr>
              <a:t>   The mailroom industry is also being negatively-impacted  by cost-cutting measures, as companies can save money by not investing in mailroom infrastructure</a:t>
            </a:r>
          </a:p>
        </p:txBody>
      </p:sp>
      <p:sp>
        <p:nvSpPr>
          <p:cNvPr id="61" name="Rectangle 60"/>
          <p:cNvSpPr/>
          <p:nvPr/>
        </p:nvSpPr>
        <p:spPr>
          <a:xfrm>
            <a:off x="22174200" y="22326600"/>
            <a:ext cx="9448800" cy="4228850"/>
          </a:xfrm>
          <a:prstGeom prst="rect">
            <a:avLst/>
          </a:prstGeom>
        </p:spPr>
        <p:txBody>
          <a:bodyPr wrap="square">
            <a:spAutoFit/>
          </a:bodyPr>
          <a:lstStyle/>
          <a:p>
            <a:pPr>
              <a:lnSpc>
                <a:spcPct val="80000"/>
              </a:lnSpc>
              <a:buFont typeface="Arial" pitchFamily="34" charset="0"/>
              <a:buChar char="•"/>
            </a:pPr>
            <a:r>
              <a:rPr lang="en-US" sz="2400" dirty="0" smtClean="0">
                <a:latin typeface="+mn-lt"/>
              </a:rPr>
              <a:t>   </a:t>
            </a:r>
            <a:r>
              <a:rPr lang="en-US" sz="2400" u="sng" dirty="0" smtClean="0">
                <a:latin typeface="+mn-lt"/>
              </a:rPr>
              <a:t>Short-Term</a:t>
            </a:r>
            <a:r>
              <a:rPr lang="en-US" sz="2400" dirty="0" smtClean="0">
                <a:latin typeface="+mn-lt"/>
              </a:rPr>
              <a:t>: Over the next 6 months, Böwe </a:t>
            </a:r>
            <a:r>
              <a:rPr lang="en-US" sz="2400" dirty="0" err="1" smtClean="0">
                <a:latin typeface="+mn-lt"/>
              </a:rPr>
              <a:t>Systec</a:t>
            </a:r>
            <a:r>
              <a:rPr lang="en-US" sz="2400" dirty="0" smtClean="0">
                <a:latin typeface="+mn-lt"/>
              </a:rPr>
              <a:t>  </a:t>
            </a:r>
            <a:r>
              <a:rPr lang="en-US" sz="2400" dirty="0" smtClean="0">
                <a:latin typeface="+mn-lt"/>
              </a:rPr>
              <a:t>AG </a:t>
            </a:r>
            <a:r>
              <a:rPr lang="en-US" sz="2400" dirty="0" smtClean="0">
                <a:latin typeface="+mn-lt"/>
              </a:rPr>
              <a:t>needs to focus on stabilizing its financial situation to secure additional credit and committing to a plan to keep the company from returning to bankruptcy</a:t>
            </a:r>
            <a:endParaRPr lang="en-US" sz="2400" dirty="0" smtClean="0">
              <a:latin typeface="+mn-lt"/>
            </a:endParaRPr>
          </a:p>
          <a:p>
            <a:pPr>
              <a:lnSpc>
                <a:spcPct val="80000"/>
              </a:lnSpc>
              <a:buFont typeface="Arial" pitchFamily="34" charset="0"/>
              <a:buChar char="•"/>
            </a:pPr>
            <a:endParaRPr lang="en-US" sz="2400" dirty="0" smtClean="0">
              <a:latin typeface="+mn-lt"/>
            </a:endParaRPr>
          </a:p>
          <a:p>
            <a:pPr>
              <a:lnSpc>
                <a:spcPct val="80000"/>
              </a:lnSpc>
              <a:buFont typeface="Arial" pitchFamily="34" charset="0"/>
              <a:buChar char="•"/>
            </a:pPr>
            <a:r>
              <a:rPr lang="en-US" sz="2400" dirty="0" smtClean="0">
                <a:latin typeface="+mn-lt"/>
              </a:rPr>
              <a:t>   </a:t>
            </a:r>
            <a:r>
              <a:rPr lang="en-US" sz="2400" u="sng" dirty="0" smtClean="0">
                <a:latin typeface="+mn-lt"/>
              </a:rPr>
              <a:t>Mid-Range</a:t>
            </a:r>
            <a:r>
              <a:rPr lang="en-US" sz="2400" dirty="0" smtClean="0">
                <a:latin typeface="+mn-lt"/>
              </a:rPr>
              <a:t>: Over the next 3 years, Böwe </a:t>
            </a:r>
            <a:r>
              <a:rPr lang="en-US" sz="2400" dirty="0" err="1" smtClean="0">
                <a:latin typeface="+mn-lt"/>
              </a:rPr>
              <a:t>Systec</a:t>
            </a:r>
            <a:r>
              <a:rPr lang="en-US" sz="2400" dirty="0" smtClean="0">
                <a:latin typeface="+mn-lt"/>
              </a:rPr>
              <a:t>  </a:t>
            </a:r>
            <a:r>
              <a:rPr lang="en-US" sz="2400" dirty="0" smtClean="0">
                <a:latin typeface="+mn-lt"/>
              </a:rPr>
              <a:t>AG </a:t>
            </a:r>
            <a:r>
              <a:rPr lang="en-US" sz="2400" dirty="0" smtClean="0">
                <a:latin typeface="+mn-lt"/>
              </a:rPr>
              <a:t>should develop relationships with the entrepreneurs and organizations that are likely to need significant infrastructure for private postal services in Europe following the new laws in 2011 and 2013</a:t>
            </a:r>
            <a:endParaRPr lang="en-US" sz="2400" dirty="0" smtClean="0">
              <a:latin typeface="+mn-lt"/>
            </a:endParaRPr>
          </a:p>
          <a:p>
            <a:pPr>
              <a:lnSpc>
                <a:spcPct val="80000"/>
              </a:lnSpc>
              <a:buNone/>
            </a:pPr>
            <a:endParaRPr lang="en-US" sz="2400" dirty="0" smtClean="0">
              <a:latin typeface="+mn-lt"/>
            </a:endParaRPr>
          </a:p>
          <a:p>
            <a:pPr>
              <a:lnSpc>
                <a:spcPct val="80000"/>
              </a:lnSpc>
              <a:buFont typeface="Arial" pitchFamily="34" charset="0"/>
              <a:buChar char="•"/>
            </a:pPr>
            <a:r>
              <a:rPr lang="en-US" sz="2400" dirty="0" smtClean="0">
                <a:latin typeface="+mn-lt"/>
              </a:rPr>
              <a:t>   </a:t>
            </a:r>
            <a:r>
              <a:rPr lang="en-US" sz="2400" u="sng" dirty="0" smtClean="0">
                <a:latin typeface="+mn-lt"/>
              </a:rPr>
              <a:t>Long-Term</a:t>
            </a:r>
            <a:r>
              <a:rPr lang="en-US" sz="2400" dirty="0" smtClean="0">
                <a:latin typeface="+mn-lt"/>
              </a:rPr>
              <a:t>: </a:t>
            </a:r>
            <a:r>
              <a:rPr lang="en-US" sz="2400" dirty="0" smtClean="0">
                <a:latin typeface="+mn-lt"/>
              </a:rPr>
              <a:t>By the late 2010s</a:t>
            </a:r>
            <a:r>
              <a:rPr lang="en-US" sz="2400" dirty="0" smtClean="0">
                <a:latin typeface="+mn-lt"/>
              </a:rPr>
              <a:t>, </a:t>
            </a:r>
            <a:r>
              <a:rPr lang="en-US" sz="2400" dirty="0" smtClean="0">
                <a:latin typeface="+mn-lt"/>
              </a:rPr>
              <a:t>the company </a:t>
            </a:r>
            <a:r>
              <a:rPr lang="en-US" sz="2400" dirty="0" smtClean="0">
                <a:latin typeface="+mn-lt"/>
              </a:rPr>
              <a:t>should make a substantial shift away from the sale of paper-intensive inserting and sorting machines toward providing software and services for electronic mailrooms. </a:t>
            </a:r>
            <a:endParaRPr lang="en-US" sz="2400" dirty="0" smtClean="0">
              <a:latin typeface="+mn-lt"/>
            </a:endParaRPr>
          </a:p>
        </p:txBody>
      </p:sp>
      <p:sp>
        <p:nvSpPr>
          <p:cNvPr id="62" name="Rectangle 61"/>
          <p:cNvSpPr/>
          <p:nvPr/>
        </p:nvSpPr>
        <p:spPr>
          <a:xfrm>
            <a:off x="33299400" y="4648200"/>
            <a:ext cx="9372600" cy="8660832"/>
          </a:xfrm>
          <a:prstGeom prst="rect">
            <a:avLst/>
          </a:prstGeom>
        </p:spPr>
        <p:txBody>
          <a:bodyPr wrap="square">
            <a:spAutoFit/>
          </a:bodyPr>
          <a:lstStyle/>
          <a:p>
            <a:pPr>
              <a:lnSpc>
                <a:spcPct val="80000"/>
              </a:lnSpc>
              <a:buFont typeface="Arial" pitchFamily="34" charset="0"/>
              <a:buChar char="•"/>
            </a:pPr>
            <a:r>
              <a:rPr lang="en-US" sz="2400" dirty="0" smtClean="0"/>
              <a:t>   </a:t>
            </a:r>
            <a:r>
              <a:rPr lang="en-US" sz="2400" u="sng" dirty="0" smtClean="0">
                <a:latin typeface="+mn-lt"/>
              </a:rPr>
              <a:t>Short-Term</a:t>
            </a:r>
            <a:r>
              <a:rPr lang="en-US" sz="2400" dirty="0" smtClean="0">
                <a:latin typeface="+mn-lt"/>
              </a:rPr>
              <a:t>:  </a:t>
            </a:r>
            <a:r>
              <a:rPr lang="en-US" sz="2400" dirty="0" smtClean="0">
                <a:latin typeface="+mn-lt"/>
              </a:rPr>
              <a:t>Establishing a Plan for Financial Solvency</a:t>
            </a:r>
            <a:endParaRPr lang="en-US" sz="2400" dirty="0" smtClean="0">
              <a:latin typeface="+mn-lt"/>
            </a:endParaRPr>
          </a:p>
          <a:p>
            <a:pPr>
              <a:lnSpc>
                <a:spcPct val="80000"/>
              </a:lnSpc>
              <a:buFont typeface="Arial" pitchFamily="34" charset="0"/>
              <a:buChar char="•"/>
            </a:pPr>
            <a:endParaRPr lang="en-US" sz="2400" dirty="0" smtClean="0">
              <a:latin typeface="+mn-lt"/>
            </a:endParaRPr>
          </a:p>
          <a:p>
            <a:pPr>
              <a:lnSpc>
                <a:spcPct val="80000"/>
              </a:lnSpc>
            </a:pPr>
            <a:r>
              <a:rPr lang="en-US" sz="2400" dirty="0" smtClean="0">
                <a:latin typeface="+mn-lt"/>
              </a:rPr>
              <a:t>	-  </a:t>
            </a:r>
            <a:r>
              <a:rPr lang="en-US" sz="2400" i="1" dirty="0" smtClean="0">
                <a:latin typeface="+mn-lt"/>
              </a:rPr>
              <a:t>Opportunities</a:t>
            </a:r>
            <a:r>
              <a:rPr lang="en-US" sz="2400" dirty="0" smtClean="0">
                <a:latin typeface="+mn-lt"/>
              </a:rPr>
              <a:t>:  A reasonable plan could end the bankruptcy threat, while securing a viable source-of-credit for future work</a:t>
            </a:r>
            <a:endParaRPr lang="en-US" sz="2400" dirty="0" smtClean="0">
              <a:latin typeface="+mn-lt"/>
            </a:endParaRPr>
          </a:p>
          <a:p>
            <a:pPr>
              <a:lnSpc>
                <a:spcPct val="80000"/>
              </a:lnSpc>
            </a:pPr>
            <a:endParaRPr lang="en-US" sz="2400" dirty="0" smtClean="0">
              <a:latin typeface="+mn-lt"/>
            </a:endParaRPr>
          </a:p>
          <a:p>
            <a:pPr>
              <a:lnSpc>
                <a:spcPct val="80000"/>
              </a:lnSpc>
            </a:pPr>
            <a:r>
              <a:rPr lang="en-US" sz="2400" dirty="0" smtClean="0">
                <a:latin typeface="+mn-lt"/>
              </a:rPr>
              <a:t>	-  </a:t>
            </a:r>
            <a:r>
              <a:rPr lang="en-US" sz="2400" i="1" dirty="0" smtClean="0">
                <a:latin typeface="+mn-lt"/>
              </a:rPr>
              <a:t>Risks</a:t>
            </a:r>
            <a:r>
              <a:rPr lang="en-US" sz="2400" dirty="0" smtClean="0">
                <a:latin typeface="+mn-lt"/>
              </a:rPr>
              <a:t>:  Bankruptcy proceedings could lead to the company being bought or taken over by a competitor or creditor</a:t>
            </a:r>
            <a:endParaRPr lang="en-US" sz="2400" dirty="0" smtClean="0">
              <a:latin typeface="+mn-lt"/>
            </a:endParaRPr>
          </a:p>
          <a:p>
            <a:pPr>
              <a:lnSpc>
                <a:spcPct val="80000"/>
              </a:lnSpc>
            </a:pPr>
            <a:endParaRPr lang="en-US" sz="2400" dirty="0" smtClean="0">
              <a:latin typeface="+mn-lt"/>
            </a:endParaRPr>
          </a:p>
          <a:p>
            <a:pPr>
              <a:lnSpc>
                <a:spcPct val="80000"/>
              </a:lnSpc>
              <a:buFont typeface="Arial" pitchFamily="34" charset="0"/>
              <a:buChar char="•"/>
            </a:pPr>
            <a:r>
              <a:rPr lang="en-US" sz="2400" dirty="0" smtClean="0">
                <a:latin typeface="+mn-lt"/>
              </a:rPr>
              <a:t>   </a:t>
            </a:r>
            <a:r>
              <a:rPr lang="en-US" sz="2400" u="sng" dirty="0" smtClean="0">
                <a:latin typeface="Arial" pitchFamily="34" charset="0"/>
                <a:cs typeface="Arial" pitchFamily="34" charset="0"/>
              </a:rPr>
              <a:t>Mid-Range</a:t>
            </a:r>
            <a:r>
              <a:rPr lang="en-US" sz="2400" dirty="0" smtClean="0">
                <a:latin typeface="Arial" pitchFamily="34" charset="0"/>
                <a:cs typeface="Arial" pitchFamily="34" charset="0"/>
              </a:rPr>
              <a:t>:  Pursuing Opportunities </a:t>
            </a:r>
            <a:r>
              <a:rPr lang="en-US" sz="2400" dirty="0" smtClean="0">
                <a:latin typeface="Arial" pitchFamily="34" charset="0"/>
                <a:cs typeface="Arial" pitchFamily="34" charset="0"/>
              </a:rPr>
              <a:t>Related to the Liberalization of Postal Service in the European Union</a:t>
            </a:r>
            <a:endParaRPr lang="en-US" sz="2400" dirty="0" smtClean="0">
              <a:latin typeface="Arial" pitchFamily="34" charset="0"/>
              <a:cs typeface="Arial" pitchFamily="34" charset="0"/>
            </a:endParaRPr>
          </a:p>
          <a:p>
            <a:pPr>
              <a:lnSpc>
                <a:spcPct val="80000"/>
              </a:lnSpc>
              <a:buFont typeface="Arial" pitchFamily="34" charset="0"/>
              <a:buChar char="•"/>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	-  </a:t>
            </a:r>
            <a:r>
              <a:rPr lang="en-US" sz="2400" i="1" dirty="0" smtClean="0">
                <a:latin typeface="Arial" pitchFamily="34" charset="0"/>
                <a:cs typeface="Arial" pitchFamily="34" charset="0"/>
              </a:rPr>
              <a:t>Opportunities</a:t>
            </a:r>
            <a:r>
              <a:rPr lang="en-US" sz="2400" dirty="0" smtClean="0">
                <a:latin typeface="Arial" pitchFamily="34" charset="0"/>
                <a:cs typeface="Arial" pitchFamily="34" charset="0"/>
              </a:rPr>
              <a:t>:  The change in laws in 2011 and 2013 could generate a significant source of new business opportunities in the company’s core inserting and sorting product lines</a:t>
            </a:r>
            <a:endParaRPr lang="en-US" sz="2400" dirty="0" smtClean="0">
              <a:latin typeface="Arial" pitchFamily="34" charset="0"/>
              <a:cs typeface="Arial" pitchFamily="34" charset="0"/>
            </a:endParaRPr>
          </a:p>
          <a:p>
            <a:pPr>
              <a:lnSpc>
                <a:spcPct val="80000"/>
              </a:lnSpc>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	-  </a:t>
            </a:r>
            <a:r>
              <a:rPr lang="en-US" sz="2400" i="1" dirty="0" smtClean="0">
                <a:latin typeface="Arial" pitchFamily="34" charset="0"/>
                <a:cs typeface="Arial" pitchFamily="34" charset="0"/>
              </a:rPr>
              <a:t>Risks</a:t>
            </a:r>
            <a:r>
              <a:rPr lang="en-US" sz="2400" dirty="0" smtClean="0">
                <a:latin typeface="Arial" pitchFamily="34" charset="0"/>
                <a:cs typeface="Arial" pitchFamily="34" charset="0"/>
              </a:rPr>
              <a:t>:  The market for private postal service in Europe is unclear, so entrepreneurs and companies may be hesitant to make substantial investments in equipment</a:t>
            </a:r>
            <a:endParaRPr lang="en-US" sz="2400" dirty="0" smtClean="0">
              <a:latin typeface="Arial" pitchFamily="34" charset="0"/>
              <a:cs typeface="Arial" pitchFamily="34" charset="0"/>
            </a:endParaRPr>
          </a:p>
          <a:p>
            <a:pPr>
              <a:lnSpc>
                <a:spcPct val="80000"/>
              </a:lnSpc>
            </a:pPr>
            <a:endParaRPr lang="en-US" sz="2400" dirty="0" smtClean="0">
              <a:latin typeface="Arial" pitchFamily="34" charset="0"/>
              <a:cs typeface="Arial" pitchFamily="34" charset="0"/>
            </a:endParaRPr>
          </a:p>
          <a:p>
            <a:pPr>
              <a:lnSpc>
                <a:spcPct val="80000"/>
              </a:lnSpc>
              <a:buFont typeface="Arial" pitchFamily="34" charset="0"/>
              <a:buChar char="•"/>
            </a:pPr>
            <a:r>
              <a:rPr lang="en-US" sz="2400" dirty="0" smtClean="0">
                <a:latin typeface="Arial" pitchFamily="34" charset="0"/>
                <a:cs typeface="Arial" pitchFamily="34" charset="0"/>
              </a:rPr>
              <a:t>   </a:t>
            </a:r>
            <a:r>
              <a:rPr lang="en-US" sz="2400" u="sng" dirty="0" smtClean="0">
                <a:latin typeface="Arial" pitchFamily="34" charset="0"/>
                <a:cs typeface="Arial" pitchFamily="34" charset="0"/>
              </a:rPr>
              <a:t>Long</a:t>
            </a:r>
            <a:r>
              <a:rPr lang="en-US" sz="2400" u="sng" dirty="0" smtClean="0">
                <a:latin typeface="Arial" pitchFamily="34" charset="0"/>
                <a:cs typeface="Arial" pitchFamily="34" charset="0"/>
              </a:rPr>
              <a:t>-Term</a:t>
            </a:r>
            <a:r>
              <a:rPr lang="en-US" sz="2400" dirty="0" smtClean="0">
                <a:latin typeface="Arial" pitchFamily="34" charset="0"/>
                <a:cs typeface="Arial" pitchFamily="34" charset="0"/>
              </a:rPr>
              <a:t>:  </a:t>
            </a:r>
            <a:r>
              <a:rPr lang="en-US" sz="2400" dirty="0" smtClean="0">
                <a:latin typeface="Arial" pitchFamily="34" charset="0"/>
                <a:cs typeface="Arial" pitchFamily="34" charset="0"/>
              </a:rPr>
              <a:t>Making the Transition from Inserting and Sorting Machines to Software and Services for Electronic Mailrooms</a:t>
            </a:r>
            <a:endParaRPr lang="en-US" sz="2400" dirty="0" smtClean="0">
              <a:latin typeface="Arial" pitchFamily="34" charset="0"/>
              <a:cs typeface="Arial" pitchFamily="34" charset="0"/>
            </a:endParaRPr>
          </a:p>
          <a:p>
            <a:pPr>
              <a:lnSpc>
                <a:spcPct val="80000"/>
              </a:lnSpc>
              <a:buFont typeface="Arial" pitchFamily="34" charset="0"/>
              <a:buChar char="•"/>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	-  </a:t>
            </a:r>
            <a:r>
              <a:rPr lang="en-US" sz="2400" i="1" dirty="0" smtClean="0">
                <a:latin typeface="Arial" pitchFamily="34" charset="0"/>
                <a:cs typeface="Arial" pitchFamily="34" charset="0"/>
              </a:rPr>
              <a:t>Opportunities</a:t>
            </a:r>
            <a:r>
              <a:rPr lang="en-US" sz="2400" dirty="0" smtClean="0">
                <a:latin typeface="Arial" pitchFamily="34" charset="0"/>
                <a:cs typeface="Arial" pitchFamily="34" charset="0"/>
              </a:rPr>
              <a:t>:  Inserting and sorting machines are expensive products that are paper-intensive.  Software and service is both innovative and more attentive to “green” pressures</a:t>
            </a:r>
            <a:endParaRPr lang="en-US" sz="2400" dirty="0" smtClean="0">
              <a:latin typeface="Arial" pitchFamily="34" charset="0"/>
              <a:cs typeface="Arial" pitchFamily="34" charset="0"/>
            </a:endParaRPr>
          </a:p>
          <a:p>
            <a:pPr>
              <a:lnSpc>
                <a:spcPct val="80000"/>
              </a:lnSpc>
            </a:pPr>
            <a:endParaRPr lang="en-US" sz="24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	-  </a:t>
            </a:r>
            <a:r>
              <a:rPr lang="en-US" sz="2400" i="1" dirty="0" smtClean="0">
                <a:latin typeface="Arial" pitchFamily="34" charset="0"/>
                <a:cs typeface="Arial" pitchFamily="34" charset="0"/>
              </a:rPr>
              <a:t>Risks</a:t>
            </a:r>
            <a:r>
              <a:rPr lang="en-US" sz="2400" dirty="0" smtClean="0">
                <a:latin typeface="Arial" pitchFamily="34" charset="0"/>
                <a:cs typeface="Arial" pitchFamily="34" charset="0"/>
              </a:rPr>
              <a:t>:  Inserting and sorting machines are the company’s core business.  This </a:t>
            </a:r>
            <a:r>
              <a:rPr lang="en-US" sz="2400" dirty="0" smtClean="0">
                <a:latin typeface="Arial" pitchFamily="34" charset="0"/>
                <a:cs typeface="Arial" pitchFamily="34" charset="0"/>
              </a:rPr>
              <a:t>would be a significant shift in focus.</a:t>
            </a:r>
            <a:endParaRPr lang="en-US" sz="2400" dirty="0" smtClean="0">
              <a:latin typeface="+mn-lt"/>
            </a:endParaRPr>
          </a:p>
        </p:txBody>
      </p:sp>
      <p:pic>
        <p:nvPicPr>
          <p:cNvPr id="30" name="Picture 29" descr="dundermifflin logo.jpg"/>
          <p:cNvPicPr>
            <a:picLocks noChangeAspect="1"/>
          </p:cNvPicPr>
          <p:nvPr/>
        </p:nvPicPr>
        <p:blipFill>
          <a:blip r:embed="rId3" cstate="print"/>
          <a:stretch>
            <a:fillRect/>
          </a:stretch>
        </p:blipFill>
        <p:spPr>
          <a:xfrm>
            <a:off x="762000" y="10591800"/>
            <a:ext cx="2133600" cy="1162050"/>
          </a:xfrm>
          <a:prstGeom prst="rect">
            <a:avLst/>
          </a:prstGeom>
        </p:spPr>
      </p:pic>
      <p:pic>
        <p:nvPicPr>
          <p:cNvPr id="31" name="Picture 30" descr="the office promo.jpg"/>
          <p:cNvPicPr>
            <a:picLocks noChangeAspect="1"/>
          </p:cNvPicPr>
          <p:nvPr/>
        </p:nvPicPr>
        <p:blipFill>
          <a:blip r:embed="rId4" cstate="print"/>
          <a:stretch>
            <a:fillRect/>
          </a:stretch>
        </p:blipFill>
        <p:spPr>
          <a:xfrm>
            <a:off x="3505200" y="12725400"/>
            <a:ext cx="2121408" cy="1633728"/>
          </a:xfrm>
          <a:prstGeom prst="rect">
            <a:avLst/>
          </a:prstGeom>
        </p:spPr>
      </p:pic>
      <p:pic>
        <p:nvPicPr>
          <p:cNvPr id="32" name="Picture 31" descr="dwight picture.jpg"/>
          <p:cNvPicPr>
            <a:picLocks noChangeAspect="1"/>
          </p:cNvPicPr>
          <p:nvPr/>
        </p:nvPicPr>
        <p:blipFill>
          <a:blip r:embed="rId5" cstate="print"/>
          <a:stretch>
            <a:fillRect/>
          </a:stretch>
        </p:blipFill>
        <p:spPr>
          <a:xfrm>
            <a:off x="7315200" y="10896600"/>
            <a:ext cx="1078992" cy="1341120"/>
          </a:xfrm>
          <a:prstGeom prst="rect">
            <a:avLst/>
          </a:prstGeom>
        </p:spPr>
      </p:pic>
      <p:pic>
        <p:nvPicPr>
          <p:cNvPr id="33" name="Picture 32" descr="digital mailroom logo.gif"/>
          <p:cNvPicPr>
            <a:picLocks noChangeAspect="1"/>
          </p:cNvPicPr>
          <p:nvPr/>
        </p:nvPicPr>
        <p:blipFill>
          <a:blip r:embed="rId6" cstate="print"/>
          <a:stretch>
            <a:fillRect/>
          </a:stretch>
        </p:blipFill>
        <p:spPr>
          <a:xfrm>
            <a:off x="1219200" y="20345400"/>
            <a:ext cx="1276350" cy="1323975"/>
          </a:xfrm>
          <a:prstGeom prst="rect">
            <a:avLst/>
          </a:prstGeom>
        </p:spPr>
      </p:pic>
      <p:pic>
        <p:nvPicPr>
          <p:cNvPr id="34" name="Picture 33" descr="Bowe graphic.gif"/>
          <p:cNvPicPr>
            <a:picLocks noChangeAspect="1"/>
          </p:cNvPicPr>
          <p:nvPr/>
        </p:nvPicPr>
        <p:blipFill>
          <a:blip r:embed="rId7" cstate="print"/>
          <a:stretch>
            <a:fillRect/>
          </a:stretch>
        </p:blipFill>
        <p:spPr>
          <a:xfrm>
            <a:off x="11353800" y="5029200"/>
            <a:ext cx="2162175" cy="781050"/>
          </a:xfrm>
          <a:prstGeom prst="rect">
            <a:avLst/>
          </a:prstGeom>
        </p:spPr>
      </p:pic>
      <p:pic>
        <p:nvPicPr>
          <p:cNvPr id="35" name="Picture 34" descr="bowe in augsburg.gif"/>
          <p:cNvPicPr>
            <a:picLocks noChangeAspect="1"/>
          </p:cNvPicPr>
          <p:nvPr/>
        </p:nvPicPr>
        <p:blipFill>
          <a:blip r:embed="rId8" cstate="print"/>
          <a:stretch>
            <a:fillRect/>
          </a:stretch>
        </p:blipFill>
        <p:spPr>
          <a:xfrm>
            <a:off x="16078200" y="5105400"/>
            <a:ext cx="971550" cy="1190625"/>
          </a:xfrm>
          <a:prstGeom prst="rect">
            <a:avLst/>
          </a:prstGeom>
        </p:spPr>
      </p:pic>
      <p:pic>
        <p:nvPicPr>
          <p:cNvPr id="36" name="Picture 35" descr="bowe mail sorter.jpg"/>
          <p:cNvPicPr>
            <a:picLocks noChangeAspect="1"/>
          </p:cNvPicPr>
          <p:nvPr/>
        </p:nvPicPr>
        <p:blipFill>
          <a:blip r:embed="rId9" cstate="print"/>
          <a:stretch>
            <a:fillRect/>
          </a:stretch>
        </p:blipFill>
        <p:spPr>
          <a:xfrm>
            <a:off x="27508200" y="5867400"/>
            <a:ext cx="1213104" cy="883920"/>
          </a:xfrm>
          <a:prstGeom prst="rect">
            <a:avLst/>
          </a:prstGeom>
        </p:spPr>
      </p:pic>
      <p:pic>
        <p:nvPicPr>
          <p:cNvPr id="37" name="Picture 36" descr="bowe systec company overview.jpg"/>
          <p:cNvPicPr>
            <a:picLocks noChangeAspect="1"/>
          </p:cNvPicPr>
          <p:nvPr/>
        </p:nvPicPr>
        <p:blipFill>
          <a:blip r:embed="rId10" cstate="print"/>
          <a:stretch>
            <a:fillRect/>
          </a:stretch>
        </p:blipFill>
        <p:spPr>
          <a:xfrm>
            <a:off x="12496800" y="26060400"/>
            <a:ext cx="2639568" cy="1481328"/>
          </a:xfrm>
          <a:prstGeom prst="rect">
            <a:avLst/>
          </a:prstGeom>
        </p:spPr>
      </p:pic>
      <p:pic>
        <p:nvPicPr>
          <p:cNvPr id="38" name="Picture 37" descr="business mail trends.jpg"/>
          <p:cNvPicPr>
            <a:picLocks noChangeAspect="1"/>
          </p:cNvPicPr>
          <p:nvPr/>
        </p:nvPicPr>
        <p:blipFill>
          <a:blip r:embed="rId11" cstate="print"/>
          <a:stretch>
            <a:fillRect/>
          </a:stretch>
        </p:blipFill>
        <p:spPr>
          <a:xfrm>
            <a:off x="17373600" y="17221200"/>
            <a:ext cx="3837176" cy="2030402"/>
          </a:xfrm>
          <a:prstGeom prst="rect">
            <a:avLst/>
          </a:prstGeom>
        </p:spPr>
      </p:pic>
      <p:pic>
        <p:nvPicPr>
          <p:cNvPr id="39" name="Picture 38" descr="declining sales in mailing.png"/>
          <p:cNvPicPr>
            <a:picLocks noChangeAspect="1"/>
          </p:cNvPicPr>
          <p:nvPr/>
        </p:nvPicPr>
        <p:blipFill>
          <a:blip r:embed="rId12" cstate="print"/>
          <a:stretch>
            <a:fillRect/>
          </a:stretch>
        </p:blipFill>
        <p:spPr>
          <a:xfrm>
            <a:off x="23012400" y="18592800"/>
            <a:ext cx="3320615" cy="1449185"/>
          </a:xfrm>
          <a:prstGeom prst="rect">
            <a:avLst/>
          </a:prstGeom>
        </p:spPr>
      </p:pic>
      <p:pic>
        <p:nvPicPr>
          <p:cNvPr id="40" name="Picture 39" descr="paperless office.jpg"/>
          <p:cNvPicPr>
            <a:picLocks noChangeAspect="1"/>
          </p:cNvPicPr>
          <p:nvPr/>
        </p:nvPicPr>
        <p:blipFill>
          <a:blip r:embed="rId13" cstate="print"/>
          <a:stretch>
            <a:fillRect/>
          </a:stretch>
        </p:blipFill>
        <p:spPr>
          <a:xfrm>
            <a:off x="13944600" y="23622000"/>
            <a:ext cx="1514475" cy="1457325"/>
          </a:xfrm>
          <a:prstGeom prst="rect">
            <a:avLst/>
          </a:prstGeom>
        </p:spPr>
      </p:pic>
      <p:pic>
        <p:nvPicPr>
          <p:cNvPr id="47" name="Picture 46" descr="green europe.jpg"/>
          <p:cNvPicPr>
            <a:picLocks noChangeAspect="1"/>
          </p:cNvPicPr>
          <p:nvPr/>
        </p:nvPicPr>
        <p:blipFill>
          <a:blip r:embed="rId14" cstate="print"/>
          <a:stretch>
            <a:fillRect/>
          </a:stretch>
        </p:blipFill>
        <p:spPr>
          <a:xfrm>
            <a:off x="18059400" y="13411200"/>
            <a:ext cx="2143125" cy="2143125"/>
          </a:xfrm>
          <a:prstGeom prst="rect">
            <a:avLst/>
          </a:prstGeom>
        </p:spPr>
      </p:pic>
      <p:pic>
        <p:nvPicPr>
          <p:cNvPr id="48" name="Picture 47" descr="paperless worker.jpg"/>
          <p:cNvPicPr>
            <a:picLocks noChangeAspect="1"/>
          </p:cNvPicPr>
          <p:nvPr/>
        </p:nvPicPr>
        <p:blipFill>
          <a:blip r:embed="rId15" cstate="print"/>
          <a:stretch>
            <a:fillRect/>
          </a:stretch>
        </p:blipFill>
        <p:spPr>
          <a:xfrm>
            <a:off x="23850600" y="14706600"/>
            <a:ext cx="1666875" cy="2743200"/>
          </a:xfrm>
          <a:prstGeom prst="rect">
            <a:avLst/>
          </a:prstGeom>
        </p:spPr>
      </p:pic>
      <p:pic>
        <p:nvPicPr>
          <p:cNvPr id="50" name="Picture 49" descr="bankruptcy.jpg"/>
          <p:cNvPicPr>
            <a:picLocks noChangeAspect="1"/>
          </p:cNvPicPr>
          <p:nvPr/>
        </p:nvPicPr>
        <p:blipFill>
          <a:blip r:embed="rId16" cstate="print"/>
          <a:stretch>
            <a:fillRect/>
          </a:stretch>
        </p:blipFill>
        <p:spPr>
          <a:xfrm>
            <a:off x="27965400" y="9982200"/>
            <a:ext cx="2628900" cy="1743075"/>
          </a:xfrm>
          <a:prstGeom prst="rect">
            <a:avLst/>
          </a:prstGeom>
        </p:spPr>
      </p:pic>
      <p:pic>
        <p:nvPicPr>
          <p:cNvPr id="53" name="Picture 52" descr="europe.jpg"/>
          <p:cNvPicPr>
            <a:picLocks noChangeAspect="1"/>
          </p:cNvPicPr>
          <p:nvPr/>
        </p:nvPicPr>
        <p:blipFill>
          <a:blip r:embed="rId17" cstate="print"/>
          <a:stretch>
            <a:fillRect/>
          </a:stretch>
        </p:blipFill>
        <p:spPr>
          <a:xfrm>
            <a:off x="29946600" y="6934200"/>
            <a:ext cx="2038350" cy="2247900"/>
          </a:xfrm>
          <a:prstGeom prst="rect">
            <a:avLst/>
          </a:prstGeom>
        </p:spPr>
      </p:pic>
      <p:pic>
        <p:nvPicPr>
          <p:cNvPr id="63" name="Picture 62" descr="privacy.jpg"/>
          <p:cNvPicPr>
            <a:picLocks noChangeAspect="1"/>
          </p:cNvPicPr>
          <p:nvPr/>
        </p:nvPicPr>
        <p:blipFill>
          <a:blip r:embed="rId18" cstate="print"/>
          <a:stretch>
            <a:fillRect/>
          </a:stretch>
        </p:blipFill>
        <p:spPr>
          <a:xfrm>
            <a:off x="11353800" y="21640800"/>
            <a:ext cx="2752725" cy="1657350"/>
          </a:xfrm>
          <a:prstGeom prst="rect">
            <a:avLst/>
          </a:prstGeom>
        </p:spPr>
      </p:pic>
      <p:pic>
        <p:nvPicPr>
          <p:cNvPr id="64" name="Picture 63" descr="electronic mailroom process.jpg"/>
          <p:cNvPicPr>
            <a:picLocks noChangeAspect="1"/>
          </p:cNvPicPr>
          <p:nvPr/>
        </p:nvPicPr>
        <p:blipFill>
          <a:blip r:embed="rId19" cstate="print"/>
          <a:stretch>
            <a:fillRect/>
          </a:stretch>
        </p:blipFill>
        <p:spPr>
          <a:xfrm>
            <a:off x="5562600" y="20269200"/>
            <a:ext cx="4162425" cy="109537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998</Words>
  <Application>Microsoft Office PowerPoint</Application>
  <PresentationFormat>Custom</PresentationFormat>
  <Paragraphs>150</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Blank Presentation</vt:lpstr>
      <vt:lpstr>Image</vt:lpstr>
      <vt:lpstr>Slide 1</vt:lpstr>
    </vt:vector>
  </TitlesOfParts>
  <Company>Alan Manning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 Jones</dc:creator>
  <cp:lastModifiedBy>Ray Jones</cp:lastModifiedBy>
  <cp:revision>89</cp:revision>
  <dcterms:modified xsi:type="dcterms:W3CDTF">2010-08-10T20:47:10Z</dcterms:modified>
</cp:coreProperties>
</file>